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19" r:id="rId3"/>
    <p:sldId id="334" r:id="rId4"/>
    <p:sldId id="331" r:id="rId5"/>
    <p:sldId id="340" r:id="rId6"/>
    <p:sldId id="337" r:id="rId7"/>
    <p:sldId id="338" r:id="rId8"/>
    <p:sldId id="339" r:id="rId9"/>
    <p:sldId id="333" r:id="rId10"/>
    <p:sldId id="336" r:id="rId11"/>
    <p:sldId id="323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C00"/>
    <a:srgbClr val="004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92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4B0FD-3C59-4F4B-84CA-CB7D36D9FF5D}" type="datetimeFigureOut">
              <a:rPr lang="de-DE" smtClean="0"/>
              <a:t>14.09.22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92CBC-9110-4063-805D-7885F6CE37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24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404AA4DB-A0AA-4DFA-8CD4-3FE7EAEBC3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18CB146A-C02E-4A03-87CF-2EC8F858B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F206B75-D047-4759-9262-A1EC09701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113048-97DE-4272-BC80-595509A8149B}" type="slidenum">
              <a:rPr lang="de-DE" altLang="de-DE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>
            <a:extLst>
              <a:ext uri="{FF2B5EF4-FFF2-40B4-BE49-F238E27FC236}">
                <a16:creationId xmlns:a16="http://schemas.microsoft.com/office/drawing/2014/main" id="{083EFD09-B323-4D4B-B276-D234B41E46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>
            <a:extLst>
              <a:ext uri="{FF2B5EF4-FFF2-40B4-BE49-F238E27FC236}">
                <a16:creationId xmlns:a16="http://schemas.microsoft.com/office/drawing/2014/main" id="{EEF5C42C-4DD4-4669-B953-75F322F65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23556" name="Foliennummernplatzhalter 3">
            <a:extLst>
              <a:ext uri="{FF2B5EF4-FFF2-40B4-BE49-F238E27FC236}">
                <a16:creationId xmlns:a16="http://schemas.microsoft.com/office/drawing/2014/main" id="{B99BA689-3685-4A89-8EA9-A3D9ED267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1E8888-9271-4A2F-87DD-EEF83E3E9656}" type="slidenum">
              <a:rPr lang="de-DE" altLang="de-DE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bildplatzhalter 1">
            <a:extLst>
              <a:ext uri="{FF2B5EF4-FFF2-40B4-BE49-F238E27FC236}">
                <a16:creationId xmlns:a16="http://schemas.microsoft.com/office/drawing/2014/main" id="{404AA4DB-A0AA-4DFA-8CD4-3FE7EAEBC3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izenplatzhalter 2">
            <a:extLst>
              <a:ext uri="{FF2B5EF4-FFF2-40B4-BE49-F238E27FC236}">
                <a16:creationId xmlns:a16="http://schemas.microsoft.com/office/drawing/2014/main" id="{18CB146A-C02E-4A03-87CF-2EC8F858B3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5124" name="Foliennummernplatzhalter 3">
            <a:extLst>
              <a:ext uri="{FF2B5EF4-FFF2-40B4-BE49-F238E27FC236}">
                <a16:creationId xmlns:a16="http://schemas.microsoft.com/office/drawing/2014/main" id="{CF206B75-D047-4759-9262-A1EC09701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113048-97DE-4272-BC80-595509A8149B}" type="slidenum">
              <a:rPr lang="de-DE" altLang="de-DE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12639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6E322C0B-CC75-418C-9FFA-64F68EB319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CC829FC-7775-484B-813C-81138381CA71}" type="slidenum">
              <a:rPr lang="de-DE" altLang="de-DE">
                <a:latin typeface="Calibri" panose="020F0502020204030204" pitchFamily="34" charset="0"/>
                <a:cs typeface="DejaVu Sans" charset="0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DA53070-C3C9-445B-AAAD-87A34AD3B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4FD393DA-205B-4B33-B94F-3190975679D0}" type="slidenum">
              <a:rPr lang="de-DE" altLang="de-DE">
                <a:latin typeface="Calibri" panose="020F050202020403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4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813B7AC-5237-4C85-AB23-6478E7ADD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CB583192-C4EE-4701-B65E-B70DC8F0A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8198" name="Text Box 4">
            <a:extLst>
              <a:ext uri="{FF2B5EF4-FFF2-40B4-BE49-F238E27FC236}">
                <a16:creationId xmlns:a16="http://schemas.microsoft.com/office/drawing/2014/main" id="{263BA8CD-C05C-46E1-86C3-8A47E44E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E30ECD-3180-4FF4-963E-EDEC312BC0DC}" type="slidenum">
              <a:rPr lang="de-DE" altLang="de-DE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>
            <a:extLst>
              <a:ext uri="{FF2B5EF4-FFF2-40B4-BE49-F238E27FC236}">
                <a16:creationId xmlns:a16="http://schemas.microsoft.com/office/drawing/2014/main" id="{6E322C0B-CC75-418C-9FFA-64F68EB319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BCC829FC-7775-484B-813C-81138381CA71}" type="slidenum">
              <a:rPr lang="de-DE" altLang="de-DE">
                <a:latin typeface="Calibri" panose="020F0502020204030204" pitchFamily="34" charset="0"/>
                <a:cs typeface="DejaVu Sans" charset="0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8195" name="Text Box 1">
            <a:extLst>
              <a:ext uri="{FF2B5EF4-FFF2-40B4-BE49-F238E27FC236}">
                <a16:creationId xmlns:a16="http://schemas.microsoft.com/office/drawing/2014/main" id="{0DA53070-C3C9-445B-AAAD-87A34AD3B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4FD393DA-205B-4B33-B94F-3190975679D0}" type="slidenum">
              <a:rPr lang="de-DE" altLang="de-DE">
                <a:latin typeface="Calibri" panose="020F050202020403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5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E813B7AC-5237-4C85-AB23-6478E7ADDC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CB583192-C4EE-4701-B65E-B70DC8F0A8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8198" name="Text Box 4">
            <a:extLst>
              <a:ext uri="{FF2B5EF4-FFF2-40B4-BE49-F238E27FC236}">
                <a16:creationId xmlns:a16="http://schemas.microsoft.com/office/drawing/2014/main" id="{263BA8CD-C05C-46E1-86C3-8A47E44E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E30ECD-3180-4FF4-963E-EDEC312BC0DC}" type="slidenum">
              <a:rPr lang="de-DE" altLang="de-DE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53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F15CF0A9-8F8A-4F2C-BADF-7A762BE2B7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454BD3E-41E3-4DAB-AE8F-50E94152E039}" type="slidenum">
              <a:rPr lang="de-DE" altLang="de-DE">
                <a:latin typeface="Calibri" panose="020F0502020204030204" pitchFamily="34" charset="0"/>
                <a:cs typeface="DejaVu Sans" charset="0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F1F79930-2C16-416E-AFEF-8445171E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DDE68566-0F56-4E9D-A80A-BE056DD22419}" type="slidenum">
              <a:rPr lang="de-DE" altLang="de-DE">
                <a:latin typeface="Calibri" panose="020F050202020403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6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24F2C8D8-44E1-4808-B199-2DEE0EA43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B0B63801-98E4-48FF-A260-F72F22587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769D8118-9B5E-44A6-863C-F229244F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B6F422B-4695-4322-B8EF-869E0EB9EFF8}" type="slidenum">
              <a:rPr lang="de-DE" altLang="de-DE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793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id="{3BFC26BA-72DF-4001-B63C-80D4C82D3A5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FF88E752-E29E-4B35-ABEB-DCC7B4CE4792}" type="slidenum">
              <a:rPr lang="de-DE" altLang="de-DE">
                <a:latin typeface="Calibri" panose="020F0502020204030204" pitchFamily="34" charset="0"/>
                <a:cs typeface="DejaVu Sans" charset="0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7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08DF9ABD-5501-4D99-BD7C-A0E1F084B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922BE537-803D-460F-B403-474888AABCB1}" type="slidenum">
              <a:rPr lang="de-DE" altLang="de-DE">
                <a:latin typeface="Calibri" panose="020F050202020403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7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BEC7489C-981B-4ED6-AF6C-39A8ED4111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C804EDE1-11A8-4A3F-A065-6F2B202E0B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2294" name="Text Box 4">
            <a:extLst>
              <a:ext uri="{FF2B5EF4-FFF2-40B4-BE49-F238E27FC236}">
                <a16:creationId xmlns:a16="http://schemas.microsoft.com/office/drawing/2014/main" id="{77F4DC99-E145-48CC-A873-3B863AFF2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97F14C1-CAC5-4E45-BD7C-6CE9D5ECC866}" type="slidenum">
              <a:rPr lang="de-DE" altLang="de-DE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555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>
            <a:extLst>
              <a:ext uri="{FF2B5EF4-FFF2-40B4-BE49-F238E27FC236}">
                <a16:creationId xmlns:a16="http://schemas.microsoft.com/office/drawing/2014/main" id="{FEDA320B-40D3-4F1C-A808-F234E2E59A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>
            <a:extLst>
              <a:ext uri="{FF2B5EF4-FFF2-40B4-BE49-F238E27FC236}">
                <a16:creationId xmlns:a16="http://schemas.microsoft.com/office/drawing/2014/main" id="{A6AF7867-8E9B-4718-9F76-7CB9347C4C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/>
          </a:p>
        </p:txBody>
      </p:sp>
      <p:sp>
        <p:nvSpPr>
          <p:cNvPr id="21508" name="Foliennummernplatzhalter 3">
            <a:extLst>
              <a:ext uri="{FF2B5EF4-FFF2-40B4-BE49-F238E27FC236}">
                <a16:creationId xmlns:a16="http://schemas.microsoft.com/office/drawing/2014/main" id="{8518B7A7-9FF7-4550-808B-EF87E52A5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376C6C-B7BD-419E-9829-AECBCC3F708F}" type="slidenum">
              <a:rPr lang="de-DE" altLang="de-DE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600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F15CF0A9-8F8A-4F2C-BADF-7A762BE2B7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454BD3E-41E3-4DAB-AE8F-50E94152E039}" type="slidenum">
              <a:rPr lang="de-DE" altLang="de-DE">
                <a:latin typeface="Calibri" panose="020F0502020204030204" pitchFamily="34" charset="0"/>
                <a:cs typeface="DejaVu Sans" charset="0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F1F79930-2C16-416E-AFEF-8445171E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DDE68566-0F56-4E9D-A80A-BE056DD22419}" type="slidenum">
              <a:rPr lang="de-DE" altLang="de-DE">
                <a:latin typeface="Calibri" panose="020F050202020403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9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24F2C8D8-44E1-4808-B199-2DEE0EA43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B0B63801-98E4-48FF-A260-F72F22587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769D8118-9B5E-44A6-863C-F229244F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B6F422B-4695-4322-B8EF-869E0EB9EFF8}" type="slidenum">
              <a:rPr lang="de-DE" altLang="de-DE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F15CF0A9-8F8A-4F2C-BADF-7A762BE2B7E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4454BD3E-41E3-4DAB-AE8F-50E94152E039}" type="slidenum">
              <a:rPr lang="de-DE" altLang="de-DE">
                <a:latin typeface="Calibri" panose="020F0502020204030204" pitchFamily="34" charset="0"/>
                <a:cs typeface="DejaVu Sans" charset="0"/>
              </a:rPr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14339" name="Text Box 1">
            <a:extLst>
              <a:ext uri="{FF2B5EF4-FFF2-40B4-BE49-F238E27FC236}">
                <a16:creationId xmlns:a16="http://schemas.microsoft.com/office/drawing/2014/main" id="{F1F79930-2C16-416E-AFEF-8445171E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 marL="215900" indent="-21431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Pct val="45000"/>
              <a:buFontTx/>
              <a:buNone/>
            </a:pPr>
            <a:fld id="{DDE68566-0F56-4E9D-A80A-BE056DD22419}" type="slidenum">
              <a:rPr lang="de-DE" altLang="de-DE">
                <a:latin typeface="Calibri" panose="020F0502020204030204" pitchFamily="34" charset="0"/>
                <a:cs typeface="DejaVu Sans" charset="0"/>
              </a:rPr>
              <a:pPr algn="r" eaLnBrk="1" hangingPunct="1">
                <a:spcBef>
                  <a:spcPct val="0"/>
                </a:spcBef>
                <a:buClrTx/>
                <a:buSzPct val="45000"/>
                <a:buFontTx/>
                <a:buNone/>
              </a:pPr>
              <a:t>10</a:t>
            </a:fld>
            <a:endParaRPr lang="de-DE" altLang="de-DE">
              <a:latin typeface="Calibri" panose="020F0502020204030204" pitchFamily="34" charset="0"/>
              <a:cs typeface="DejaVu Sans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24F2C8D8-44E1-4808-B199-2DEE0EA43A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4538"/>
            <a:ext cx="6615113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id="{B0B63801-98E4-48FF-A260-F72F22587A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4342" name="Text Box 4">
            <a:extLst>
              <a:ext uri="{FF2B5EF4-FFF2-40B4-BE49-F238E27FC236}">
                <a16:creationId xmlns:a16="http://schemas.microsoft.com/office/drawing/2014/main" id="{769D8118-9B5E-44A6-863C-F229244F6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800" tIns="46800" rIns="918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B6F422B-4695-4322-B8EF-869E0EB9EFF8}" type="slidenum">
              <a:rPr lang="de-DE" altLang="de-DE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62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3289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5056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4971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64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3726BE0A-2B0A-994B-8174-30F1B194548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693" y="-532359"/>
            <a:ext cx="2501611" cy="144016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45475F4-9963-D74D-95A7-530C75D804C7}"/>
              </a:ext>
            </a:extLst>
          </p:cNvPr>
          <p:cNvSpPr/>
          <p:nvPr userDrawn="1"/>
        </p:nvSpPr>
        <p:spPr>
          <a:xfrm>
            <a:off x="0" y="4554000"/>
            <a:ext cx="251520" cy="2304000"/>
          </a:xfrm>
          <a:prstGeom prst="rect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4D50FC8-0E9A-3F47-AC00-76575E65C021}"/>
              </a:ext>
            </a:extLst>
          </p:cNvPr>
          <p:cNvSpPr/>
          <p:nvPr userDrawn="1"/>
        </p:nvSpPr>
        <p:spPr>
          <a:xfrm>
            <a:off x="251518" y="6497992"/>
            <a:ext cx="11940481" cy="360008"/>
          </a:xfrm>
          <a:prstGeom prst="rect">
            <a:avLst/>
          </a:prstGeom>
          <a:solidFill>
            <a:srgbClr val="FF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422095B-3432-F14D-8501-7E72753DC5F0}"/>
              </a:ext>
            </a:extLst>
          </p:cNvPr>
          <p:cNvSpPr txBox="1"/>
          <p:nvPr userDrawn="1"/>
        </p:nvSpPr>
        <p:spPr>
          <a:xfrm>
            <a:off x="355290" y="6538723"/>
            <a:ext cx="8405006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+mn-lt"/>
              </a:rPr>
              <a:t>FREIWILLIGEN-AGENTUR HALLE-SAALKREIS E.V. | www.freiwilligen-agentur.de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BE7CB1F-577B-1C48-BF17-5C5B769F2961}"/>
              </a:ext>
            </a:extLst>
          </p:cNvPr>
          <p:cNvSpPr/>
          <p:nvPr userDrawn="1"/>
        </p:nvSpPr>
        <p:spPr>
          <a:xfrm>
            <a:off x="-1" y="2277352"/>
            <a:ext cx="251520" cy="2304000"/>
          </a:xfrm>
          <a:prstGeom prst="rect">
            <a:avLst/>
          </a:prstGeom>
          <a:solidFill>
            <a:srgbClr val="EBF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67AD729-CD2F-ED44-AC8E-5D78AD0452B2}"/>
              </a:ext>
            </a:extLst>
          </p:cNvPr>
          <p:cNvSpPr/>
          <p:nvPr userDrawn="1"/>
        </p:nvSpPr>
        <p:spPr>
          <a:xfrm>
            <a:off x="0" y="480"/>
            <a:ext cx="252000" cy="2276872"/>
          </a:xfrm>
          <a:prstGeom prst="rect">
            <a:avLst/>
          </a:prstGeom>
          <a:solidFill>
            <a:srgbClr val="FFFA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127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800" b="0" kern="1200" dirty="0" smtClean="0">
          <a:solidFill>
            <a:srgbClr val="004B8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2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2.png"/><Relationship Id="rId3" Type="http://schemas.openxmlformats.org/officeDocument/2006/relationships/image" Target="../media/image9.jpeg"/><Relationship Id="rId7" Type="http://schemas.openxmlformats.org/officeDocument/2006/relationships/image" Target="../media/image27.jpe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11" Type="http://schemas.openxmlformats.org/officeDocument/2006/relationships/image" Target="../media/image29.jpeg"/><Relationship Id="rId5" Type="http://schemas.openxmlformats.org/officeDocument/2006/relationships/hyperlink" Target="http://www.klingelzeichen.info/" TargetMode="External"/><Relationship Id="rId10" Type="http://schemas.openxmlformats.org/officeDocument/2006/relationships/image" Target="../media/image11.png"/><Relationship Id="rId4" Type="http://schemas.openxmlformats.org/officeDocument/2006/relationships/hyperlink" Target="mailto:seniorenbesuchsdienst@freiwilligen-agentur.de" TargetMode="External"/><Relationship Id="rId9" Type="http://schemas.openxmlformats.org/officeDocument/2006/relationships/image" Target="../media/image18.png"/><Relationship Id="rId1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79269" y="583399"/>
            <a:ext cx="10332720" cy="1516079"/>
          </a:xfrm>
        </p:spPr>
        <p:txBody>
          <a:bodyPr>
            <a:normAutofit/>
          </a:bodyPr>
          <a:lstStyle/>
          <a:p>
            <a:r>
              <a:rPr lang="de-DE" sz="4000" b="1" dirty="0"/>
              <a:t>Seniorenbesuchsdienst </a:t>
            </a:r>
            <a:r>
              <a:rPr lang="de-DE" sz="4000" b="1" dirty="0" err="1"/>
              <a:t>KlingelZeichen</a:t>
            </a:r>
            <a:endParaRPr lang="de-DE" sz="4000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73629" y="5215226"/>
            <a:ext cx="9144000" cy="1289482"/>
          </a:xfrm>
        </p:spPr>
        <p:txBody>
          <a:bodyPr>
            <a:normAutofit lnSpcReduction="10000"/>
          </a:bodyPr>
          <a:lstStyle/>
          <a:p>
            <a:r>
              <a:rPr lang="de-DE" dirty="0"/>
              <a:t>Ein Projekt der Freiwilligen-Agentur Halle-Saalkreis e.V.</a:t>
            </a:r>
          </a:p>
          <a:p>
            <a:r>
              <a:rPr lang="de-DE" dirty="0"/>
              <a:t>Melanie </a:t>
            </a:r>
            <a:r>
              <a:rPr lang="de-DE" dirty="0" err="1"/>
              <a:t>Holtemöller</a:t>
            </a:r>
            <a:endParaRPr lang="de-DE" dirty="0"/>
          </a:p>
          <a:p>
            <a:r>
              <a:rPr lang="de-DE" dirty="0"/>
              <a:t>15. September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73E60-DDDC-4451-A695-7B1E9AAD9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46064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hteck 5">
            <a:extLst>
              <a:ext uri="{FF2B5EF4-FFF2-40B4-BE49-F238E27FC236}">
                <a16:creationId xmlns:a16="http://schemas.microsoft.com/office/drawing/2014/main" id="{64349C6D-3EB5-4B4C-A6F9-54B28371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0782" y="957321"/>
            <a:ext cx="48122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altLang="de-DE" sz="2000" b="1" dirty="0">
                <a:solidFill>
                  <a:srgbClr val="201771"/>
                </a:solidFill>
                <a:latin typeface="Segoe Print" panose="02000600000000000000" pitchFamily="2" charset="0"/>
              </a:rPr>
              <a:t>Allein leben, aber nicht einsam sein</a:t>
            </a:r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B1E7C30A-B9F1-471B-93C3-8FB7FF980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230" y="2099477"/>
            <a:ext cx="4519817" cy="301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31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57" y="4005524"/>
            <a:ext cx="3263899" cy="1536479"/>
          </a:xfrm>
          <a:prstGeom prst="rect">
            <a:avLst/>
          </a:prstGeom>
        </p:spPr>
      </p:pic>
      <p:sp>
        <p:nvSpPr>
          <p:cNvPr id="8193" name="Text Box 1">
            <a:extLst>
              <a:ext uri="{FF2B5EF4-FFF2-40B4-BE49-F238E27FC236}">
                <a16:creationId xmlns:a16="http://schemas.microsoft.com/office/drawing/2014/main" id="{02FC8496-E590-4438-83B8-8FF4ABD00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582" y="1326862"/>
            <a:ext cx="9244589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96925" indent="-3397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spcAft>
                <a:spcPts val="1200"/>
              </a:spcAft>
              <a:buSzPct val="110000"/>
              <a:defRPr/>
            </a:pP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Partner, Förderer und Sponsoren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DCB3325-BE3D-4CCB-B37B-6A8EF615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" y="274639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64349C6D-3EB5-4B4C-A6F9-54B28371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48" y="529938"/>
            <a:ext cx="845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Seniorenbesuchsdienst „</a:t>
            </a:r>
            <a:r>
              <a:rPr lang="de-DE" altLang="de-DE" b="1" dirty="0" err="1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KlingelZeichen</a:t>
            </a: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“</a:t>
            </a:r>
            <a:endParaRPr lang="de-DE" altLang="de-DE" sz="2000" b="1" dirty="0">
              <a:solidFill>
                <a:srgbClr val="201771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19" y="4746308"/>
            <a:ext cx="217646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5462187" y="3014345"/>
            <a:ext cx="2252662" cy="585788"/>
            <a:chOff x="2671" y="2302"/>
            <a:chExt cx="1419" cy="369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671" y="2320"/>
              <a:ext cx="1419" cy="324"/>
            </a:xfrm>
            <a:prstGeom prst="rect">
              <a:avLst/>
            </a:prstGeom>
            <a:solidFill>
              <a:srgbClr val="2836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de-DE" altLang="de-DE"/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4" y="2302"/>
              <a:ext cx="1363" cy="3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9" b="24817"/>
          <a:stretch>
            <a:fillRect/>
          </a:stretch>
        </p:blipFill>
        <p:spPr bwMode="auto">
          <a:xfrm>
            <a:off x="2950182" y="4746308"/>
            <a:ext cx="189071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30409" b="2481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94" y="4717733"/>
            <a:ext cx="76517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657" y="2428558"/>
            <a:ext cx="16891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32" y="3941445"/>
            <a:ext cx="203676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797" y="3037178"/>
            <a:ext cx="678405" cy="102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880" y="3087681"/>
            <a:ext cx="818659" cy="89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25" y="3203258"/>
            <a:ext cx="2039937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" t="58429" r="392" b="13252"/>
          <a:stretch>
            <a:fillRect/>
          </a:stretch>
        </p:blipFill>
        <p:spPr bwMode="auto">
          <a:xfrm>
            <a:off x="8808633" y="2380443"/>
            <a:ext cx="2014538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-357" t="58429" r="392" b="1325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312" y="3052445"/>
            <a:ext cx="51117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918" y="4052528"/>
            <a:ext cx="1971675" cy="406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857" y="2269808"/>
            <a:ext cx="2481262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832" y="2476183"/>
            <a:ext cx="17541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94" y="4736783"/>
            <a:ext cx="1214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637" y="3284057"/>
            <a:ext cx="1077655" cy="6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0103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34" y="4960738"/>
            <a:ext cx="3263899" cy="153647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72231F9-CD0E-4AF8-9118-6E510D65245D}"/>
              </a:ext>
            </a:extLst>
          </p:cNvPr>
          <p:cNvSpPr txBox="1"/>
          <p:nvPr/>
        </p:nvSpPr>
        <p:spPr>
          <a:xfrm>
            <a:off x="2065338" y="2565401"/>
            <a:ext cx="6335712" cy="86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ctr">
              <a:lnSpc>
                <a:spcPts val="3900"/>
              </a:lnSpc>
              <a:defRPr/>
            </a:pPr>
            <a:endParaRPr lang="de-DE" altLang="de-DE" sz="2000" dirty="0">
              <a:solidFill>
                <a:srgbClr val="002060"/>
              </a:solidFill>
              <a:latin typeface="Segoe UI"/>
              <a:sym typeface="Wingdings" panose="05000000000000000000" pitchFamily="2" charset="2"/>
            </a:endParaRPr>
          </a:p>
          <a:p>
            <a:pPr>
              <a:defRPr/>
            </a:pPr>
            <a:endParaRPr lang="de-DE" dirty="0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A91D501E-EF9A-49B6-9FCE-205FBFF0B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274" y="1268414"/>
            <a:ext cx="8713788" cy="4684712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  <a:defRPr/>
            </a:pPr>
            <a:br>
              <a:rPr lang="de-DE" altLang="de-DE" dirty="0">
                <a:solidFill>
                  <a:srgbClr val="201771"/>
                </a:solidFill>
              </a:rPr>
            </a:br>
            <a:r>
              <a:rPr lang="de-DE" altLang="de-DE" dirty="0">
                <a:solidFill>
                  <a:srgbClr val="201771"/>
                </a:solidFill>
              </a:rPr>
              <a:t>Ein Angebot der</a:t>
            </a:r>
          </a:p>
          <a:p>
            <a:pPr algn="l">
              <a:spcBef>
                <a:spcPts val="600"/>
              </a:spcBef>
              <a:defRPr/>
            </a:pPr>
            <a:r>
              <a:rPr lang="de-DE" altLang="de-DE" dirty="0">
                <a:solidFill>
                  <a:srgbClr val="201771"/>
                </a:solidFill>
              </a:rPr>
              <a:t>Freiwilligen-Agentur Halle-Saalkreis e.V. </a:t>
            </a:r>
          </a:p>
          <a:p>
            <a:pPr algn="l">
              <a:spcBef>
                <a:spcPts val="0"/>
              </a:spcBef>
              <a:defRPr/>
            </a:pPr>
            <a:r>
              <a:rPr lang="de-DE" altLang="de-DE" dirty="0">
                <a:solidFill>
                  <a:srgbClr val="201771"/>
                </a:solidFill>
              </a:rPr>
              <a:t>Mehrgenerationenhaus Pusteblume</a:t>
            </a:r>
            <a:br>
              <a:rPr lang="de-DE" altLang="de-DE" dirty="0">
                <a:solidFill>
                  <a:srgbClr val="201771"/>
                </a:solidFill>
              </a:rPr>
            </a:br>
            <a:r>
              <a:rPr lang="de-DE" altLang="de-DE" dirty="0">
                <a:solidFill>
                  <a:srgbClr val="201771"/>
                </a:solidFill>
              </a:rPr>
              <a:t>Zur Saaleaue 51a</a:t>
            </a:r>
            <a:br>
              <a:rPr lang="de-DE" altLang="de-DE" dirty="0">
                <a:solidFill>
                  <a:srgbClr val="201771"/>
                </a:solidFill>
              </a:rPr>
            </a:br>
            <a:r>
              <a:rPr lang="de-DE" altLang="de-DE" dirty="0">
                <a:solidFill>
                  <a:srgbClr val="201771"/>
                </a:solidFill>
              </a:rPr>
              <a:t>06122 Halle (Saale)</a:t>
            </a:r>
            <a:br>
              <a:rPr lang="de-DE" altLang="de-DE" dirty="0">
                <a:solidFill>
                  <a:srgbClr val="201771"/>
                </a:solidFill>
              </a:rPr>
            </a:br>
            <a:br>
              <a:rPr lang="de-DE" altLang="de-DE" dirty="0">
                <a:solidFill>
                  <a:srgbClr val="201771"/>
                </a:solidFill>
              </a:rPr>
            </a:br>
            <a:r>
              <a:rPr lang="de-DE" altLang="de-DE" dirty="0">
                <a:solidFill>
                  <a:srgbClr val="201771"/>
                </a:solidFill>
              </a:rPr>
              <a:t>Kontakt:</a:t>
            </a:r>
            <a:br>
              <a:rPr lang="de-DE" altLang="de-DE" dirty="0">
                <a:solidFill>
                  <a:srgbClr val="201771"/>
                </a:solidFill>
              </a:rPr>
            </a:br>
            <a:r>
              <a:rPr lang="de-DE" altLang="de-DE" dirty="0">
                <a:solidFill>
                  <a:srgbClr val="201771"/>
                </a:solidFill>
              </a:rPr>
              <a:t>Melanie Holtemöller, Jasmin Brückner, Margarethe Blümel</a:t>
            </a:r>
            <a:br>
              <a:rPr lang="de-DE" altLang="de-DE" dirty="0">
                <a:solidFill>
                  <a:srgbClr val="201771"/>
                </a:solidFill>
              </a:rPr>
            </a:br>
            <a:r>
              <a:rPr lang="de-DE" altLang="de-DE" dirty="0">
                <a:solidFill>
                  <a:srgbClr val="201771"/>
                </a:solidFill>
              </a:rPr>
              <a:t>Tel. 0345 – 27 992 345</a:t>
            </a:r>
            <a:br>
              <a:rPr lang="de-DE" altLang="de-DE" dirty="0">
                <a:solidFill>
                  <a:srgbClr val="201771"/>
                </a:solidFill>
              </a:rPr>
            </a:br>
            <a:r>
              <a:rPr lang="de-DE" altLang="de-DE" dirty="0">
                <a:solidFill>
                  <a:srgbClr val="201771"/>
                </a:solidFill>
                <a:hlinkClick r:id="rId4"/>
              </a:rPr>
              <a:t>seniorenbesuchsdienst@freiwilligen-agentur.de</a:t>
            </a:r>
            <a:r>
              <a:rPr lang="de-DE" altLang="de-DE" dirty="0">
                <a:solidFill>
                  <a:srgbClr val="201771"/>
                </a:solidFill>
              </a:rPr>
              <a:t> </a:t>
            </a:r>
            <a:br>
              <a:rPr lang="de-DE" altLang="de-DE" dirty="0">
                <a:solidFill>
                  <a:srgbClr val="201771"/>
                </a:solidFill>
              </a:rPr>
            </a:br>
            <a:r>
              <a:rPr lang="de-DE" altLang="de-DE" dirty="0">
                <a:solidFill>
                  <a:srgbClr val="201771"/>
                </a:solidFill>
                <a:hlinkClick r:id="rId5"/>
              </a:rPr>
              <a:t>www.klingelzeichen.info</a:t>
            </a:r>
            <a:r>
              <a:rPr lang="de-DE" altLang="de-DE" dirty="0">
                <a:solidFill>
                  <a:srgbClr val="201771"/>
                </a:solidFill>
              </a:rPr>
              <a:t> </a:t>
            </a:r>
          </a:p>
        </p:txBody>
      </p:sp>
      <p:pic>
        <p:nvPicPr>
          <p:cNvPr id="22536" name="Grafik 1">
            <a:extLst>
              <a:ext uri="{FF2B5EF4-FFF2-40B4-BE49-F238E27FC236}">
                <a16:creationId xmlns:a16="http://schemas.microsoft.com/office/drawing/2014/main" id="{CB4F9BC0-9C02-4AED-ACAF-8E3430E685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671" y="3243263"/>
            <a:ext cx="1852612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hteck 13">
            <a:extLst>
              <a:ext uri="{FF2B5EF4-FFF2-40B4-BE49-F238E27FC236}">
                <a16:creationId xmlns:a16="http://schemas.microsoft.com/office/drawing/2014/main" id="{282C0271-03AF-454D-BA78-227B6FBCB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9689" y="6037264"/>
            <a:ext cx="409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2060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10</a:t>
            </a:r>
            <a:endParaRPr lang="de-DE" altLang="de-DE" sz="1200">
              <a:latin typeface="Calibri" panose="020F0502020204030204" pitchFamily="34" charset="0"/>
            </a:endParaRPr>
          </a:p>
        </p:txBody>
      </p:sp>
      <p:pic>
        <p:nvPicPr>
          <p:cNvPr id="22538" name="Grafik 1">
            <a:extLst>
              <a:ext uri="{FF2B5EF4-FFF2-40B4-BE49-F238E27FC236}">
                <a16:creationId xmlns:a16="http://schemas.microsoft.com/office/drawing/2014/main" id="{1AF2EAC9-3128-45A9-9922-9F0D3C521B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47"/>
          <a:stretch>
            <a:fillRect/>
          </a:stretch>
        </p:blipFill>
        <p:spPr bwMode="auto">
          <a:xfrm>
            <a:off x="8789358" y="5526088"/>
            <a:ext cx="19510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7" descr="\\SAMBASERVER\Seniorenbesuchsdienst\Seniorenbesuchsdienst\Projektorganisation\ÖA\Logos\Logo HWG\HWG-Signet_neu.jpg">
            <a:extLst>
              <a:ext uri="{FF2B5EF4-FFF2-40B4-BE49-F238E27FC236}">
                <a16:creationId xmlns:a16="http://schemas.microsoft.com/office/drawing/2014/main" id="{321BB35A-2EF0-4CC7-933B-5C076EFCC1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833" y="3868738"/>
            <a:ext cx="58420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Grafik 1">
            <a:extLst>
              <a:ext uri="{FF2B5EF4-FFF2-40B4-BE49-F238E27FC236}">
                <a16:creationId xmlns:a16="http://schemas.microsoft.com/office/drawing/2014/main" id="{1FF56527-6984-4563-8112-268C4F76B6C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209" y="4581526"/>
            <a:ext cx="1870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1" name="Gruppieren 1">
            <a:extLst>
              <a:ext uri="{FF2B5EF4-FFF2-40B4-BE49-F238E27FC236}">
                <a16:creationId xmlns:a16="http://schemas.microsoft.com/office/drawing/2014/main" id="{BFAEABD4-860E-4776-9EE5-1E4ED6AC8C1B}"/>
              </a:ext>
            </a:extLst>
          </p:cNvPr>
          <p:cNvGrpSpPr>
            <a:grpSpLocks/>
          </p:cNvGrpSpPr>
          <p:nvPr/>
        </p:nvGrpSpPr>
        <p:grpSpPr bwMode="auto">
          <a:xfrm>
            <a:off x="8859208" y="5013326"/>
            <a:ext cx="2255838" cy="588963"/>
            <a:chOff x="2771775" y="2923793"/>
            <a:chExt cx="3025775" cy="741363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B77B9EF2-1F23-47EF-845A-DBC54E7C9024}"/>
                </a:ext>
              </a:extLst>
            </p:cNvPr>
            <p:cNvSpPr/>
            <p:nvPr/>
          </p:nvSpPr>
          <p:spPr>
            <a:xfrm>
              <a:off x="2771775" y="2959762"/>
              <a:ext cx="3025775" cy="6514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22544" name="Grafik 1">
              <a:extLst>
                <a:ext uri="{FF2B5EF4-FFF2-40B4-BE49-F238E27FC236}">
                  <a16:creationId xmlns:a16="http://schemas.microsoft.com/office/drawing/2014/main" id="{748EC03C-A2C3-40B2-BA5A-A6EE1D06E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935" y="2923793"/>
              <a:ext cx="2905125" cy="74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2" name="Grafik 16">
            <a:extLst>
              <a:ext uri="{FF2B5EF4-FFF2-40B4-BE49-F238E27FC236}">
                <a16:creationId xmlns:a16="http://schemas.microsoft.com/office/drawing/2014/main" id="{97C07915-DF97-4FD5-88C7-9B22A4BF93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872" y="3848101"/>
            <a:ext cx="1152525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3A072A98-1108-4245-B251-B1D0AD803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5" t="23" r="10683" b="11391"/>
          <a:stretch>
            <a:fillRect/>
          </a:stretch>
        </p:blipFill>
        <p:spPr bwMode="auto">
          <a:xfrm>
            <a:off x="6182454" y="1235827"/>
            <a:ext cx="2629989" cy="200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815" t="23" r="10683" b="1139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CDCB3325-BE3D-4CCB-B37B-6A8EF615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" y="274639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Rechteck 5">
            <a:extLst>
              <a:ext uri="{FF2B5EF4-FFF2-40B4-BE49-F238E27FC236}">
                <a16:creationId xmlns:a16="http://schemas.microsoft.com/office/drawing/2014/main" id="{64349C6D-3EB5-4B4C-A6F9-54B28371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48" y="529938"/>
            <a:ext cx="845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Seniorenbesuchsdienst „</a:t>
            </a:r>
            <a:r>
              <a:rPr lang="de-DE" altLang="de-DE" b="1" dirty="0" err="1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KlingelZeichen</a:t>
            </a: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“</a:t>
            </a:r>
            <a:endParaRPr lang="de-DE" altLang="de-DE" sz="2000" b="1" dirty="0">
              <a:solidFill>
                <a:srgbClr val="201771"/>
              </a:solidFill>
              <a:latin typeface="Segoe Print" panose="02000600000000000000" pitchFamily="2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54" y="5547303"/>
            <a:ext cx="1077655" cy="697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2">
            <a:extLst>
              <a:ext uri="{FF2B5EF4-FFF2-40B4-BE49-F238E27FC236}">
                <a16:creationId xmlns:a16="http://schemas.microsoft.com/office/drawing/2014/main" id="{C7AFB4D6-7738-4BC2-AAD1-0B6228745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651" y="2081213"/>
            <a:ext cx="7999413" cy="3435350"/>
          </a:xfrm>
        </p:spPr>
        <p:txBody>
          <a:bodyPr/>
          <a:lstStyle/>
          <a:p>
            <a:pPr algn="l">
              <a:lnSpc>
                <a:spcPts val="3900"/>
              </a:lnSpc>
              <a:spcBef>
                <a:spcPct val="0"/>
              </a:spcBef>
              <a:defRPr/>
            </a:pPr>
            <a:endParaRPr lang="de-DE" sz="1800" dirty="0">
              <a:solidFill>
                <a:srgbClr val="201771"/>
              </a:solidFill>
              <a:ea typeface="Segoe UI" panose="020B0502040204020203" pitchFamily="34" charset="0"/>
            </a:endParaRPr>
          </a:p>
          <a:p>
            <a:pPr marL="457200" indent="-457200" algn="l">
              <a:lnSpc>
                <a:spcPts val="3900"/>
              </a:lnSpc>
              <a:spcBef>
                <a:spcPct val="0"/>
              </a:spcBef>
              <a:defRPr/>
            </a:pPr>
            <a:endParaRPr lang="de-DE" altLang="de-DE" b="1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3900"/>
              </a:lnSpc>
              <a:spcBef>
                <a:spcPct val="0"/>
              </a:spcBef>
              <a:defRPr/>
            </a:pPr>
            <a:endParaRPr lang="de-DE" altLang="de-DE" sz="3600" b="1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3900"/>
              </a:lnSpc>
              <a:spcBef>
                <a:spcPct val="0"/>
              </a:spcBef>
              <a:defRPr/>
            </a:pPr>
            <a:r>
              <a:rPr lang="de-DE" altLang="de-DE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endParaRPr lang="de-DE" altLang="de-DE" sz="3600" b="1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 algn="l">
              <a:lnSpc>
                <a:spcPts val="39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 algn="l">
              <a:lnSpc>
                <a:spcPts val="39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 algn="l">
              <a:lnSpc>
                <a:spcPts val="39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35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Daniel Black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35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Daniel Black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35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Daniel Black" pitchFamily="34" charset="0"/>
            </a:endParaRPr>
          </a:p>
        </p:txBody>
      </p:sp>
      <p:pic>
        <p:nvPicPr>
          <p:cNvPr id="4101" name="Grafik 1">
            <a:extLst>
              <a:ext uri="{FF2B5EF4-FFF2-40B4-BE49-F238E27FC236}">
                <a16:creationId xmlns:a16="http://schemas.microsoft.com/office/drawing/2014/main" id="{E9291D58-82DC-48F2-83D9-809364D5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6" y="281161"/>
            <a:ext cx="10953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hteck 1">
            <a:extLst>
              <a:ext uri="{FF2B5EF4-FFF2-40B4-BE49-F238E27FC236}">
                <a16:creationId xmlns:a16="http://schemas.microsoft.com/office/drawing/2014/main" id="{F378DF6B-8E06-4BAC-9308-441D0324A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9063" y="6021389"/>
            <a:ext cx="296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3A8F3-60B3-4443-98B8-5AACB3EA7E66}" type="slidenum">
              <a:rPr lang="de-DE" altLang="de-DE" sz="1200">
                <a:solidFill>
                  <a:srgbClr val="002060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DCB3325-BE3D-4CCB-B37B-6A8EF615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" y="274639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hteck 5">
            <a:extLst>
              <a:ext uri="{FF2B5EF4-FFF2-40B4-BE49-F238E27FC236}">
                <a16:creationId xmlns:a16="http://schemas.microsoft.com/office/drawing/2014/main" id="{64349C6D-3EB5-4B4C-A6F9-54B28371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48" y="529938"/>
            <a:ext cx="845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Seniorenbesuchsdienst „</a:t>
            </a:r>
            <a:r>
              <a:rPr lang="de-DE" altLang="de-DE" b="1" dirty="0" err="1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KlingelZeichen</a:t>
            </a: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“</a:t>
            </a:r>
            <a:endParaRPr lang="de-DE" altLang="de-DE" sz="2000" b="1" dirty="0">
              <a:solidFill>
                <a:srgbClr val="201771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3315C099-3F0A-4B40-9960-C2685714B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89" y="1370014"/>
            <a:ext cx="10825747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ts val="650"/>
              </a:spcBef>
              <a:spcAft>
                <a:spcPts val="1200"/>
              </a:spcAft>
              <a:buClrTx/>
              <a:buSzPct val="110000"/>
            </a:pPr>
            <a:r>
              <a:rPr lang="de-DE" altLang="de-DE" sz="2400" dirty="0">
                <a:solidFill>
                  <a:srgbClr val="201771"/>
                </a:solidFill>
              </a:rPr>
              <a:t>Wer sind wir?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Engagierte Nachbarn fingen 2010 damit an, sich um Mitmenschen zu kümmern, die nicht mehr selbstständig zu Gruppenveranstaltungen kamen.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    Bald suchten sie weitere Ehrenamtliche für ihre Initiative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Jetzt </a:t>
            </a:r>
            <a:r>
              <a:rPr lang="de-DE" altLang="de-DE" sz="2400" dirty="0">
                <a:solidFill>
                  <a:srgbClr val="201771"/>
                </a:solidFill>
              </a:rPr>
              <a:t>hauptamtliche</a:t>
            </a:r>
            <a:r>
              <a:rPr lang="de-DE" altLang="de-DE" sz="2400" b="0" dirty="0">
                <a:solidFill>
                  <a:srgbClr val="201771"/>
                </a:solidFill>
              </a:rPr>
              <a:t> </a:t>
            </a:r>
            <a:r>
              <a:rPr lang="de-DE" altLang="de-DE" sz="2400" dirty="0">
                <a:solidFill>
                  <a:srgbClr val="201771"/>
                </a:solidFill>
              </a:rPr>
              <a:t>Begleitung</a:t>
            </a:r>
            <a:r>
              <a:rPr lang="de-DE" altLang="de-DE" sz="2400" b="0" dirty="0">
                <a:solidFill>
                  <a:srgbClr val="201771"/>
                </a:solidFill>
              </a:rPr>
              <a:t> (Melanie </a:t>
            </a:r>
            <a:r>
              <a:rPr lang="de-DE" altLang="de-DE" sz="2400" b="0" dirty="0" err="1">
                <a:solidFill>
                  <a:srgbClr val="201771"/>
                </a:solidFill>
              </a:rPr>
              <a:t>Holtemöller</a:t>
            </a:r>
            <a:r>
              <a:rPr lang="de-DE" altLang="de-DE" sz="2400" b="0" dirty="0">
                <a:solidFill>
                  <a:srgbClr val="201771"/>
                </a:solidFill>
              </a:rPr>
              <a:t> und Jasmin Brückner)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Ehrenamtliche Begleitung und Vermittlung durch 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    </a:t>
            </a:r>
            <a:r>
              <a:rPr lang="de-DE" altLang="de-DE" sz="2400" dirty="0">
                <a:solidFill>
                  <a:srgbClr val="201771"/>
                </a:solidFill>
              </a:rPr>
              <a:t>5 </a:t>
            </a:r>
            <a:r>
              <a:rPr lang="de-DE" altLang="de-DE" sz="2400" dirty="0" err="1">
                <a:solidFill>
                  <a:srgbClr val="201771"/>
                </a:solidFill>
              </a:rPr>
              <a:t>Freiwilligendienstlerinnen</a:t>
            </a:r>
            <a:endParaRPr lang="de-DE" altLang="de-DE" sz="2400" dirty="0">
              <a:solidFill>
                <a:srgbClr val="201771"/>
              </a:solidFill>
            </a:endParaRP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Über </a:t>
            </a:r>
            <a:r>
              <a:rPr lang="de-DE" altLang="de-DE" sz="2400" dirty="0">
                <a:solidFill>
                  <a:srgbClr val="201771"/>
                </a:solidFill>
              </a:rPr>
              <a:t>100 ehrenamtliche </a:t>
            </a:r>
            <a:r>
              <a:rPr lang="de-DE" altLang="de-DE" sz="2400" dirty="0" err="1">
                <a:solidFill>
                  <a:srgbClr val="201771"/>
                </a:solidFill>
              </a:rPr>
              <a:t>Seniorenbesucher:innen</a:t>
            </a:r>
            <a:endParaRPr lang="de-DE" altLang="de-DE" sz="2400" b="0" dirty="0">
              <a:solidFill>
                <a:srgbClr val="201771"/>
              </a:solidFill>
            </a:endParaRPr>
          </a:p>
          <a:p>
            <a:pPr lvl="0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    („Zeitschenker“)</a:t>
            </a:r>
            <a:endParaRPr lang="de-DE" altLang="de-DE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>
              <a:solidFill>
                <a:srgbClr val="00206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t="4814"/>
          <a:stretch/>
        </p:blipFill>
        <p:spPr>
          <a:xfrm>
            <a:off x="8304414" y="3753233"/>
            <a:ext cx="3676309" cy="3038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Untertitel 2">
            <a:extLst>
              <a:ext uri="{FF2B5EF4-FFF2-40B4-BE49-F238E27FC236}">
                <a16:creationId xmlns:a16="http://schemas.microsoft.com/office/drawing/2014/main" id="{C7AFB4D6-7738-4BC2-AAD1-0B6228745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651" y="2081213"/>
            <a:ext cx="7999413" cy="3435350"/>
          </a:xfrm>
        </p:spPr>
        <p:txBody>
          <a:bodyPr/>
          <a:lstStyle/>
          <a:p>
            <a:pPr algn="l">
              <a:lnSpc>
                <a:spcPts val="3900"/>
              </a:lnSpc>
              <a:spcBef>
                <a:spcPct val="0"/>
              </a:spcBef>
              <a:defRPr/>
            </a:pPr>
            <a:endParaRPr lang="de-DE" sz="1800" dirty="0">
              <a:solidFill>
                <a:srgbClr val="201771"/>
              </a:solidFill>
              <a:ea typeface="Segoe UI" panose="020B0502040204020203" pitchFamily="34" charset="0"/>
            </a:endParaRPr>
          </a:p>
          <a:p>
            <a:pPr marL="457200" indent="-457200" algn="l">
              <a:lnSpc>
                <a:spcPts val="3900"/>
              </a:lnSpc>
              <a:spcBef>
                <a:spcPct val="0"/>
              </a:spcBef>
              <a:defRPr/>
            </a:pPr>
            <a:endParaRPr lang="de-DE" altLang="de-DE" b="1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3900"/>
              </a:lnSpc>
              <a:spcBef>
                <a:spcPct val="0"/>
              </a:spcBef>
              <a:defRPr/>
            </a:pPr>
            <a:endParaRPr lang="de-DE" altLang="de-DE" sz="3600" b="1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3900"/>
              </a:lnSpc>
              <a:spcBef>
                <a:spcPct val="0"/>
              </a:spcBef>
              <a:defRPr/>
            </a:pPr>
            <a:r>
              <a:rPr lang="de-DE" altLang="de-DE" sz="3600" dirty="0">
                <a:solidFill>
                  <a:srgbClr val="002060"/>
                </a:solidFill>
                <a:sym typeface="Wingdings" panose="05000000000000000000" pitchFamily="2" charset="2"/>
              </a:rPr>
              <a:t> </a:t>
            </a:r>
            <a:endParaRPr lang="de-DE" altLang="de-DE" sz="3600" b="1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 algn="l">
              <a:lnSpc>
                <a:spcPts val="39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 algn="l">
              <a:lnSpc>
                <a:spcPts val="39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 algn="l">
              <a:lnSpc>
                <a:spcPts val="39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Segoe Print" panose="02000600000000000000" pitchFamily="2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35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Daniel Black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35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Daniel Black" pitchFamily="34" charset="0"/>
              <a:sym typeface="Wingdings" panose="05000000000000000000" pitchFamily="2" charset="2"/>
            </a:endParaRPr>
          </a:p>
          <a:p>
            <a:pPr marL="457200" indent="-457200">
              <a:lnSpc>
                <a:spcPts val="3500"/>
              </a:lnSpc>
              <a:spcBef>
                <a:spcPct val="0"/>
              </a:spcBef>
              <a:defRPr/>
            </a:pPr>
            <a:endParaRPr lang="de-DE" altLang="de-DE" sz="2800" dirty="0">
              <a:solidFill>
                <a:srgbClr val="002060"/>
              </a:solidFill>
              <a:latin typeface="Daniel Black" pitchFamily="34" charset="0"/>
            </a:endParaRPr>
          </a:p>
        </p:txBody>
      </p:sp>
      <p:pic>
        <p:nvPicPr>
          <p:cNvPr id="4101" name="Grafik 1">
            <a:extLst>
              <a:ext uri="{FF2B5EF4-FFF2-40B4-BE49-F238E27FC236}">
                <a16:creationId xmlns:a16="http://schemas.microsoft.com/office/drawing/2014/main" id="{E9291D58-82DC-48F2-83D9-809364D5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6" y="281161"/>
            <a:ext cx="1095375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hteck 1">
            <a:extLst>
              <a:ext uri="{FF2B5EF4-FFF2-40B4-BE49-F238E27FC236}">
                <a16:creationId xmlns:a16="http://schemas.microsoft.com/office/drawing/2014/main" id="{F378DF6B-8E06-4BAC-9308-441D0324A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9063" y="6021389"/>
            <a:ext cx="296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3A8F3-60B3-4443-98B8-5AACB3EA7E66}" type="slidenum">
              <a:rPr lang="de-DE" altLang="de-DE" sz="1200">
                <a:solidFill>
                  <a:srgbClr val="002060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latin typeface="Calibri" panose="020F050202020403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CDCB3325-BE3D-4CCB-B37B-6A8EF615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" y="274639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hteck 5">
            <a:extLst>
              <a:ext uri="{FF2B5EF4-FFF2-40B4-BE49-F238E27FC236}">
                <a16:creationId xmlns:a16="http://schemas.microsoft.com/office/drawing/2014/main" id="{64349C6D-3EB5-4B4C-A6F9-54B28371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48" y="529938"/>
            <a:ext cx="845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Seniorenbesuchsdienst „</a:t>
            </a:r>
            <a:r>
              <a:rPr lang="de-DE" altLang="de-DE" b="1" dirty="0" err="1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KlingelZeichen</a:t>
            </a: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“</a:t>
            </a:r>
            <a:endParaRPr lang="de-DE" altLang="de-DE" sz="2000" b="1" dirty="0">
              <a:solidFill>
                <a:srgbClr val="201771"/>
              </a:solidFill>
              <a:latin typeface="Segoe Print" panose="02000600000000000000" pitchFamily="2" charset="0"/>
            </a:endParaRPr>
          </a:p>
        </p:txBody>
      </p:sp>
      <p:sp>
        <p:nvSpPr>
          <p:cNvPr id="10" name="Text Box 1">
            <a:extLst>
              <a:ext uri="{FF2B5EF4-FFF2-40B4-BE49-F238E27FC236}">
                <a16:creationId xmlns:a16="http://schemas.microsoft.com/office/drawing/2014/main" id="{3315C099-3F0A-4B40-9960-C2685714B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89" y="1370014"/>
            <a:ext cx="10825747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ts val="650"/>
              </a:spcBef>
              <a:spcAft>
                <a:spcPts val="1200"/>
              </a:spcAft>
              <a:buClrTx/>
              <a:buSzPct val="110000"/>
            </a:pPr>
            <a:r>
              <a:rPr lang="de-DE" altLang="de-DE" sz="2400" dirty="0">
                <a:solidFill>
                  <a:srgbClr val="201771"/>
                </a:solidFill>
              </a:rPr>
              <a:t>Was machen wir?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Vermittlung von festen </a:t>
            </a:r>
            <a:r>
              <a:rPr lang="de-DE" altLang="de-DE" sz="2400" dirty="0">
                <a:solidFill>
                  <a:srgbClr val="201771"/>
                </a:solidFill>
              </a:rPr>
              <a:t>Patenschaften</a:t>
            </a:r>
            <a:r>
              <a:rPr lang="de-DE" altLang="de-DE" sz="2400" b="0" dirty="0">
                <a:solidFill>
                  <a:srgbClr val="201771"/>
                </a:solidFill>
              </a:rPr>
              <a:t> (1:1) auf Basis von Sympathie und örtlicher Nähe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Paten schenken regelmäßig gemeinsame Zeit (</a:t>
            </a:r>
            <a:r>
              <a:rPr lang="de-DE" altLang="de-DE" sz="2400" b="0" dirty="0" err="1">
                <a:solidFill>
                  <a:srgbClr val="201771"/>
                </a:solidFill>
              </a:rPr>
              <a:t>durchnittl</a:t>
            </a:r>
            <a:r>
              <a:rPr lang="de-DE" altLang="de-DE" sz="2400" b="0" dirty="0">
                <a:solidFill>
                  <a:srgbClr val="201771"/>
                </a:solidFill>
              </a:rPr>
              <a:t>. 1x pro Woche)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    für Gespräche, Spaziergänge, Vorlesen (</a:t>
            </a:r>
            <a:r>
              <a:rPr lang="de-DE" altLang="de-DE" sz="2400" dirty="0">
                <a:solidFill>
                  <a:srgbClr val="201771"/>
                </a:solidFill>
              </a:rPr>
              <a:t>Hausbesuche</a:t>
            </a:r>
            <a:r>
              <a:rPr lang="de-DE" altLang="de-DE" sz="2400" b="0" dirty="0">
                <a:solidFill>
                  <a:srgbClr val="201771"/>
                </a:solidFill>
              </a:rPr>
              <a:t>)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Gruppeausflüge und Weihnachtsfeiern mit Seniorinnen und Senioren</a:t>
            </a:r>
            <a:endParaRPr lang="de-DE" altLang="de-DE" sz="2400" dirty="0">
              <a:solidFill>
                <a:srgbClr val="201771"/>
              </a:solidFill>
            </a:endParaRP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dirty="0">
                <a:solidFill>
                  <a:srgbClr val="201771"/>
                </a:solidFill>
              </a:rPr>
              <a:t>Fortbildung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dirty="0">
                <a:solidFill>
                  <a:srgbClr val="201771"/>
                </a:solidFill>
              </a:rPr>
              <a:t>Netzwerkarbeit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430" y="4329441"/>
            <a:ext cx="3567961" cy="23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96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3315C099-3F0A-4B40-9960-C2685714B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90" y="1370014"/>
            <a:ext cx="9600232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ts val="650"/>
              </a:spcBef>
              <a:spcAft>
                <a:spcPts val="1200"/>
              </a:spcAft>
              <a:buClrTx/>
              <a:buSzPct val="110000"/>
            </a:pPr>
            <a:r>
              <a:rPr lang="de-DE" altLang="de-DE" sz="2400" dirty="0">
                <a:solidFill>
                  <a:srgbClr val="201771"/>
                </a:solidFill>
              </a:rPr>
              <a:t>Warum ein Seniorenbesuchsdienst?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Demografische Entwicklung erfordert gesellschaftliche Anpassung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Familien leben nicht mehr am selben Ort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Professionelle (Pflege-)Dienste reichen für 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    persönliche Ansprache nicht aus.</a:t>
            </a:r>
          </a:p>
          <a:p>
            <a:pPr marL="342900" lvl="0" indent="-34290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abnehmende Mobilität und Sozialkontakte führen in 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    ungewollte Isolation</a:t>
            </a:r>
          </a:p>
          <a:p>
            <a:pPr marL="342900" lvl="0" indent="-342900"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altLang="de-DE" sz="2400" b="0" dirty="0">
                <a:solidFill>
                  <a:srgbClr val="201771"/>
                </a:solidFill>
              </a:rPr>
              <a:t>Einsamkeit macht unglücklich und krank</a:t>
            </a:r>
          </a:p>
          <a:p>
            <a:pPr lvl="0">
              <a:spcBef>
                <a:spcPct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de-DE" sz="2400" dirty="0">
                <a:solidFill>
                  <a:srgbClr val="201771"/>
                </a:solidFill>
                <a:ea typeface="Segoe UI" panose="020B0502040204020203" pitchFamily="34" charset="0"/>
              </a:rPr>
              <a:t>-&gt; „</a:t>
            </a:r>
            <a:r>
              <a:rPr lang="de-DE" altLang="de-DE" sz="2400" i="1" dirty="0">
                <a:solidFill>
                  <a:srgbClr val="201771"/>
                </a:solidFill>
              </a:rPr>
              <a:t>Zeitschenker“: </a:t>
            </a:r>
            <a:r>
              <a:rPr lang="de-DE" sz="2400" dirty="0">
                <a:solidFill>
                  <a:srgbClr val="201771"/>
                </a:solidFill>
                <a:ea typeface="Segoe UI" panose="020B0502040204020203" pitchFamily="34" charset="0"/>
              </a:rPr>
              <a:t>ergänzendes, präventives Angebot</a:t>
            </a:r>
            <a:br>
              <a:rPr lang="de-DE" altLang="de-DE" sz="2400" b="0" dirty="0">
                <a:solidFill>
                  <a:srgbClr val="201771"/>
                </a:solidFill>
              </a:rPr>
            </a:br>
            <a:endParaRPr lang="de-DE" altLang="de-DE" sz="2400" b="0" dirty="0">
              <a:solidFill>
                <a:srgbClr val="20177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>
              <a:solidFill>
                <a:srgbClr val="002060"/>
              </a:solidFill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CDCB3325-BE3D-4CCB-B37B-6A8EF615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" y="274639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:a16="http://schemas.microsoft.com/office/drawing/2014/main" id="{0FB5349A-7D01-41F9-A3B2-1BD48216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-1088" r="33139" b="21994"/>
          <a:stretch>
            <a:fillRect/>
          </a:stretch>
        </p:blipFill>
        <p:spPr bwMode="auto">
          <a:xfrm>
            <a:off x="8744989" y="2309480"/>
            <a:ext cx="3225338" cy="36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552" t="-1088" r="33139" b="2199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hteck 5">
            <a:extLst>
              <a:ext uri="{FF2B5EF4-FFF2-40B4-BE49-F238E27FC236}">
                <a16:creationId xmlns:a16="http://schemas.microsoft.com/office/drawing/2014/main" id="{64349C6D-3EB5-4B4C-A6F9-54B28371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48" y="529938"/>
            <a:ext cx="845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Seniorenbesuchsdienst „</a:t>
            </a:r>
            <a:r>
              <a:rPr lang="de-DE" altLang="de-DE" b="1" dirty="0" err="1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KlingelZeichen</a:t>
            </a: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“</a:t>
            </a:r>
            <a:endParaRPr lang="de-DE" altLang="de-DE" sz="2000" b="1" dirty="0">
              <a:solidFill>
                <a:srgbClr val="201771"/>
              </a:solidFill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3315C099-3F0A-4B40-9960-C2685714B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990" y="1370014"/>
            <a:ext cx="10115621" cy="508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ts val="650"/>
              </a:spcBef>
              <a:spcAft>
                <a:spcPts val="1200"/>
              </a:spcAft>
              <a:buClrTx/>
              <a:buSzPct val="110000"/>
            </a:pPr>
            <a:r>
              <a:rPr lang="de-DE" altLang="de-DE" sz="2400" dirty="0" err="1">
                <a:solidFill>
                  <a:srgbClr val="201771"/>
                </a:solidFill>
              </a:rPr>
              <a:t>KlingelZeichen</a:t>
            </a:r>
            <a:r>
              <a:rPr lang="de-DE" altLang="de-DE" sz="2400" dirty="0">
                <a:solidFill>
                  <a:srgbClr val="201771"/>
                </a:solidFill>
              </a:rPr>
              <a:t> als Ergänzung im </a:t>
            </a:r>
            <a:r>
              <a:rPr lang="de-DE" altLang="de-DE" sz="2400" dirty="0" err="1">
                <a:solidFill>
                  <a:srgbClr val="201771"/>
                </a:solidFill>
              </a:rPr>
              <a:t>Hilfemix</a:t>
            </a:r>
            <a:r>
              <a:rPr lang="de-DE" altLang="de-DE" sz="2400" dirty="0">
                <a:solidFill>
                  <a:srgbClr val="201771"/>
                </a:solidFill>
              </a:rPr>
              <a:t> für ältere Menschen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2400" dirty="0">
              <a:solidFill>
                <a:srgbClr val="002060"/>
              </a:solidFill>
            </a:endParaRP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CDCB3325-BE3D-4CCB-B37B-6A8EF615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" y="274639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hteck 5">
            <a:extLst>
              <a:ext uri="{FF2B5EF4-FFF2-40B4-BE49-F238E27FC236}">
                <a16:creationId xmlns:a16="http://schemas.microsoft.com/office/drawing/2014/main" id="{64349C6D-3EB5-4B4C-A6F9-54B28371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48" y="529938"/>
            <a:ext cx="845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Seniorenbesuchsdienst „</a:t>
            </a:r>
            <a:r>
              <a:rPr lang="de-DE" altLang="de-DE" b="1" dirty="0" err="1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KlingelZeichen</a:t>
            </a: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“</a:t>
            </a:r>
            <a:endParaRPr lang="de-DE" altLang="de-DE" sz="2000" b="1" dirty="0">
              <a:solidFill>
                <a:srgbClr val="201771"/>
              </a:solidFill>
              <a:latin typeface="Segoe Print" panose="02000600000000000000" pitchFamily="2" charset="0"/>
            </a:endParaRPr>
          </a:p>
        </p:txBody>
      </p:sp>
      <p:sp>
        <p:nvSpPr>
          <p:cNvPr id="18" name="Ellipse 1"/>
          <p:cNvSpPr>
            <a:spLocks noChangeArrowheads="1"/>
          </p:cNvSpPr>
          <p:nvPr/>
        </p:nvSpPr>
        <p:spPr bwMode="auto">
          <a:xfrm>
            <a:off x="3918960" y="2030702"/>
            <a:ext cx="2663825" cy="9366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/>
              <a:t>Hauswirtschaft</a:t>
            </a:r>
          </a:p>
        </p:txBody>
      </p:sp>
      <p:sp>
        <p:nvSpPr>
          <p:cNvPr id="19" name="Ellipse 8"/>
          <p:cNvSpPr>
            <a:spLocks noChangeArrowheads="1"/>
          </p:cNvSpPr>
          <p:nvPr/>
        </p:nvSpPr>
        <p:spPr bwMode="auto">
          <a:xfrm>
            <a:off x="5912860" y="2100552"/>
            <a:ext cx="3651250" cy="12160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/>
              <a:t>Häusliche Pflege, Fahrdienst</a:t>
            </a:r>
          </a:p>
        </p:txBody>
      </p:sp>
      <p:sp>
        <p:nvSpPr>
          <p:cNvPr id="20" name="Ellipse 9"/>
          <p:cNvSpPr>
            <a:spLocks noChangeArrowheads="1"/>
          </p:cNvSpPr>
          <p:nvPr/>
        </p:nvSpPr>
        <p:spPr bwMode="auto">
          <a:xfrm>
            <a:off x="6847897" y="3002252"/>
            <a:ext cx="2663825" cy="9366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/>
              <a:t>Gesetzliche Betreuung</a:t>
            </a:r>
          </a:p>
        </p:txBody>
      </p:sp>
      <p:sp>
        <p:nvSpPr>
          <p:cNvPr id="21" name="Ellipse 10"/>
          <p:cNvSpPr>
            <a:spLocks noChangeArrowheads="1"/>
          </p:cNvSpPr>
          <p:nvPr/>
        </p:nvSpPr>
        <p:spPr bwMode="auto">
          <a:xfrm>
            <a:off x="7087610" y="3848389"/>
            <a:ext cx="2663825" cy="9366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/>
              <a:t>Ärztliche Betreuung</a:t>
            </a:r>
          </a:p>
        </p:txBody>
      </p:sp>
      <p:sp>
        <p:nvSpPr>
          <p:cNvPr id="22" name="Ellipse 11"/>
          <p:cNvSpPr>
            <a:spLocks noChangeArrowheads="1"/>
          </p:cNvSpPr>
          <p:nvPr/>
        </p:nvSpPr>
        <p:spPr bwMode="auto">
          <a:xfrm>
            <a:off x="6016047" y="4542127"/>
            <a:ext cx="2663825" cy="935037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/>
              <a:t>Vermieter</a:t>
            </a:r>
          </a:p>
        </p:txBody>
      </p:sp>
      <p:sp>
        <p:nvSpPr>
          <p:cNvPr id="23" name="Ellipse 12"/>
          <p:cNvSpPr>
            <a:spLocks noChangeArrowheads="1"/>
          </p:cNvSpPr>
          <p:nvPr/>
        </p:nvSpPr>
        <p:spPr bwMode="auto">
          <a:xfrm>
            <a:off x="2226685" y="2521239"/>
            <a:ext cx="2663825" cy="936625"/>
          </a:xfrm>
          <a:prstGeom prst="ellipse">
            <a:avLst/>
          </a:prstGeom>
          <a:solidFill>
            <a:srgbClr val="00B0F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/>
              <a:t>Mittagstisch, Lieferservice</a:t>
            </a:r>
          </a:p>
        </p:txBody>
      </p:sp>
      <p:sp>
        <p:nvSpPr>
          <p:cNvPr id="24" name="Ellipse 13"/>
          <p:cNvSpPr>
            <a:spLocks noChangeArrowheads="1"/>
          </p:cNvSpPr>
          <p:nvPr/>
        </p:nvSpPr>
        <p:spPr bwMode="auto">
          <a:xfrm>
            <a:off x="1756785" y="3318164"/>
            <a:ext cx="3608387" cy="1046163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/>
              <a:t>Angehörige</a:t>
            </a:r>
          </a:p>
        </p:txBody>
      </p:sp>
      <p:sp>
        <p:nvSpPr>
          <p:cNvPr id="25" name="Ellipse 24"/>
          <p:cNvSpPr/>
          <p:nvPr/>
        </p:nvSpPr>
        <p:spPr bwMode="auto">
          <a:xfrm>
            <a:off x="1942886" y="4199751"/>
            <a:ext cx="3244256" cy="936104"/>
          </a:xfrm>
          <a:prstGeom prst="ellipse">
            <a:avLst/>
          </a:prstGeom>
          <a:solidFill>
            <a:srgbClr val="FFC000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50800" dir="5400000" algn="ctr" rotWithShape="0">
              <a:srgbClr val="FFC000"/>
            </a:outerShdw>
          </a:effectLst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de-DE" b="1" dirty="0">
                <a:solidFill>
                  <a:srgbClr val="FF0000"/>
                </a:solidFill>
              </a:rPr>
              <a:t>Ehrenamtliche</a:t>
            </a:r>
            <a:r>
              <a:rPr lang="de-DE" b="1" dirty="0"/>
              <a:t> </a:t>
            </a:r>
            <a:r>
              <a:rPr lang="de-DE" b="1" dirty="0">
                <a:solidFill>
                  <a:srgbClr val="FF0000"/>
                </a:solidFill>
              </a:rPr>
              <a:t>Besuche</a:t>
            </a:r>
          </a:p>
        </p:txBody>
      </p:sp>
      <p:sp>
        <p:nvSpPr>
          <p:cNvPr id="26" name="Ellipse 15"/>
          <p:cNvSpPr>
            <a:spLocks noChangeArrowheads="1"/>
          </p:cNvSpPr>
          <p:nvPr/>
        </p:nvSpPr>
        <p:spPr bwMode="auto">
          <a:xfrm>
            <a:off x="3112510" y="4954877"/>
            <a:ext cx="2665412" cy="935037"/>
          </a:xfrm>
          <a:prstGeom prst="ellipse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/>
              <a:t>Nachbarschafts-hilfe</a:t>
            </a:r>
          </a:p>
        </p:txBody>
      </p:sp>
      <p:sp>
        <p:nvSpPr>
          <p:cNvPr id="27" name="Ellipse 16"/>
          <p:cNvSpPr>
            <a:spLocks noChangeArrowheads="1"/>
          </p:cNvSpPr>
          <p:nvPr/>
        </p:nvSpPr>
        <p:spPr bwMode="auto">
          <a:xfrm>
            <a:off x="5073072" y="5188239"/>
            <a:ext cx="3019425" cy="936625"/>
          </a:xfrm>
          <a:prstGeom prst="ellipse">
            <a:avLst/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de-DE" altLang="de-DE"/>
              <a:t>Kulturelle, kreative und sportliche Angebote</a:t>
            </a:r>
          </a:p>
        </p:txBody>
      </p:sp>
    </p:spTree>
    <p:extLst>
      <p:ext uri="{BB962C8B-B14F-4D97-AF65-F5344CB8AC3E}">
        <p14:creationId xmlns:p14="http://schemas.microsoft.com/office/powerpoint/2010/main" val="17022459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02FC8496-E590-4438-83B8-8FF4ABD00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8582" y="1326862"/>
            <a:ext cx="9244589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96925" indent="-3397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spcAft>
                <a:spcPts val="1200"/>
              </a:spcAft>
              <a:buSzPct val="110000"/>
              <a:defRPr/>
            </a:pP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 bietet der Seniorenbesuchsdienst den Ehrenamtlichen? </a:t>
            </a:r>
          </a:p>
          <a:p>
            <a:pPr lvl="1">
              <a:spcBef>
                <a:spcPts val="65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Hauptamtliche </a:t>
            </a: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Begleitung</a:t>
            </a:r>
          </a:p>
          <a:p>
            <a:pPr lvl="1">
              <a:spcBef>
                <a:spcPts val="65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Regelmäßige </a:t>
            </a: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Schulungen</a:t>
            </a: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und Austauschtreffen</a:t>
            </a:r>
          </a:p>
          <a:p>
            <a:pPr lvl="1">
              <a:spcBef>
                <a:spcPts val="65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Anerkennungsveranstaltungen</a:t>
            </a:r>
          </a:p>
          <a:p>
            <a:pPr lvl="1">
              <a:spcBef>
                <a:spcPts val="65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Partnernetzwerk, Verweisungswissen</a:t>
            </a:r>
          </a:p>
          <a:p>
            <a:pPr lvl="1">
              <a:spcBef>
                <a:spcPts val="65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Flexible Zeiteinteilung</a:t>
            </a:r>
          </a:p>
          <a:p>
            <a:pPr lvl="1">
              <a:spcBef>
                <a:spcPts val="65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aktive </a:t>
            </a: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Mitgestaltung</a:t>
            </a: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im Projekt und in der Patenschaft</a:t>
            </a:r>
          </a:p>
          <a:p>
            <a:pPr lvl="1">
              <a:spcBef>
                <a:spcPts val="65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Haftpflicht- und Unfallversicherung </a:t>
            </a:r>
          </a:p>
          <a:p>
            <a:pPr marL="457200" lvl="1" indent="0">
              <a:spcBef>
                <a:spcPts val="1800"/>
              </a:spcBef>
              <a:buClr>
                <a:srgbClr val="201771"/>
              </a:buClr>
              <a:buSzPct val="110000"/>
              <a:defRPr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Derzeit über </a:t>
            </a: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100 Ehrenamtliche </a:t>
            </a: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(zwischen 20-80 Jahre alt).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DCB3325-BE3D-4CCB-B37B-6A8EF615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" y="274639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64349C6D-3EB5-4B4C-A6F9-54B28371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48" y="529938"/>
            <a:ext cx="845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Seniorenbesuchsdienst „</a:t>
            </a:r>
            <a:r>
              <a:rPr lang="de-DE" altLang="de-DE" b="1" dirty="0" err="1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KlingelZeichen</a:t>
            </a: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“</a:t>
            </a:r>
            <a:endParaRPr lang="de-DE" altLang="de-DE" sz="2000" b="1" dirty="0">
              <a:solidFill>
                <a:srgbClr val="20177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444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08AE025A-48A9-42B4-8DAE-E5BEE80B4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1406525"/>
            <a:ext cx="9088524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98513" indent="-3397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50"/>
              </a:spcBef>
              <a:spcAft>
                <a:spcPts val="1200"/>
              </a:spcAft>
              <a:buSzPct val="110000"/>
            </a:pP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 bietet der Seniorenbesuchsdienst den </a:t>
            </a:r>
            <a:r>
              <a:rPr lang="de-DE" altLang="de-DE" sz="2400" b="1" dirty="0" err="1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Nutzer:innen</a:t>
            </a: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 </a:t>
            </a:r>
          </a:p>
          <a:p>
            <a:pPr>
              <a:spcBef>
                <a:spcPts val="70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Kostenfreies Angebot</a:t>
            </a:r>
          </a:p>
          <a:p>
            <a:pPr>
              <a:spcBef>
                <a:spcPts val="70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aktive Mitgestaltung </a:t>
            </a: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 Patenschaft</a:t>
            </a:r>
          </a:p>
          <a:p>
            <a:pPr>
              <a:spcBef>
                <a:spcPts val="70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Soziale Interaktion</a:t>
            </a: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gemeinsame Zeit steht für Lebensqualität</a:t>
            </a:r>
          </a:p>
          <a:p>
            <a:pPr>
              <a:spcBef>
                <a:spcPts val="70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gehört und gebraucht werden (Austausch)</a:t>
            </a:r>
          </a:p>
          <a:p>
            <a:pPr>
              <a:spcBef>
                <a:spcPts val="700"/>
              </a:spcBef>
              <a:buClr>
                <a:srgbClr val="201771"/>
              </a:buClr>
              <a:buSzPct val="110000"/>
              <a:buFont typeface="Arial" panose="020B0604020202020204" pitchFamily="34" charset="0"/>
              <a:buChar char="•"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Beitrag zur seelischen Gesunderhaltung</a:t>
            </a:r>
          </a:p>
          <a:p>
            <a:pPr>
              <a:spcBef>
                <a:spcPts val="1800"/>
              </a:spcBef>
              <a:buSzPct val="110000"/>
            </a:pP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Derzeit </a:t>
            </a: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80 -100 </a:t>
            </a:r>
            <a:r>
              <a:rPr lang="de-DE" altLang="de-DE" sz="2400" b="1" dirty="0" err="1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Nutzer:innen</a:t>
            </a:r>
            <a:r>
              <a:rPr lang="de-DE" altLang="de-DE" sz="2400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(durchschn. 82 Jahre)</a:t>
            </a:r>
            <a:endParaRPr lang="de-DE" altLang="de-DE" sz="2400" b="1" dirty="0">
              <a:solidFill>
                <a:srgbClr val="20177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ts val="450"/>
              </a:spcBef>
              <a:buSzPct val="110000"/>
            </a:pPr>
            <a:endParaRPr lang="de-DE" altLang="de-DE" sz="2400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  <a:buSzPct val="100000"/>
            </a:pPr>
            <a:endParaRPr lang="de-DE" altLang="de-DE" sz="2400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DCB3325-BE3D-4CCB-B37B-6A8EF615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" y="274639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64349C6D-3EB5-4B4C-A6F9-54B28371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48" y="529938"/>
            <a:ext cx="845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Seniorenbesuchsdienst „</a:t>
            </a:r>
            <a:r>
              <a:rPr lang="de-DE" altLang="de-DE" b="1" dirty="0" err="1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KlingelZeichen</a:t>
            </a: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“</a:t>
            </a:r>
            <a:endParaRPr lang="de-DE" altLang="de-DE" sz="2000" b="1" dirty="0">
              <a:solidFill>
                <a:srgbClr val="201771"/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044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Grafik 10" descr="C:\Users\holtemoellermelanie\AppData\Local\Microsoft\Windows\INetCache\Content.Word\_DTR4031-mam-foto-WEB.JPG">
            <a:extLst>
              <a:ext uri="{FF2B5EF4-FFF2-40B4-BE49-F238E27FC236}">
                <a16:creationId xmlns:a16="http://schemas.microsoft.com/office/drawing/2014/main" id="{88725FB7-9F74-4B9B-86FB-BF68ABFF8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7"/>
          <a:stretch>
            <a:fillRect/>
          </a:stretch>
        </p:blipFill>
        <p:spPr bwMode="auto">
          <a:xfrm>
            <a:off x="1681596" y="3491081"/>
            <a:ext cx="4063693" cy="239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hteck 1">
            <a:extLst>
              <a:ext uri="{FF2B5EF4-FFF2-40B4-BE49-F238E27FC236}">
                <a16:creationId xmlns:a16="http://schemas.microsoft.com/office/drawing/2014/main" id="{8C03EDC7-1A54-412D-B566-079F50A5B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688" y="1635593"/>
            <a:ext cx="66994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 b="1" i="1" dirty="0">
                <a:solidFill>
                  <a:srgbClr val="201771"/>
                </a:solidFill>
                <a:cs typeface="Segoe UI" panose="020B0502040204020203" pitchFamily="34" charset="0"/>
              </a:rPr>
              <a:t>„Ich freue mich immer, wenn ich Besuch bekomme. Ein Gespräch, ein Spaziergang, ein kleiner Ausflug bedeuten mir sehr viel.“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 i="1" dirty="0">
                <a:solidFill>
                  <a:srgbClr val="201771"/>
                </a:solidFill>
                <a:cs typeface="Segoe UI" panose="020B0502040204020203" pitchFamily="34" charset="0"/>
              </a:rPr>
              <a:t>(Ingeborg Müller, besuchte Seniorin)</a:t>
            </a:r>
          </a:p>
        </p:txBody>
      </p:sp>
      <p:sp>
        <p:nvSpPr>
          <p:cNvPr id="20486" name="Rechteck 2">
            <a:extLst>
              <a:ext uri="{FF2B5EF4-FFF2-40B4-BE49-F238E27FC236}">
                <a16:creationId xmlns:a16="http://schemas.microsoft.com/office/drawing/2014/main" id="{BF150A30-884B-45E1-BFE4-7ECF36EC81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414" y="3946993"/>
            <a:ext cx="579634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400" dirty="0">
                <a:solidFill>
                  <a:srgbClr val="201771"/>
                </a:solidFill>
                <a:cs typeface="Segoe UI" panose="020B0502040204020203" pitchFamily="34" charset="0"/>
              </a:rPr>
              <a:t>„Ich habe auch selbst etwas vom Seniorenbesuchsdienst. Die Freude an den Besuchen beruht auf Gegenseitigkeit.“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de-DE" altLang="de-DE" sz="1800" i="1" dirty="0">
              <a:solidFill>
                <a:srgbClr val="20177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1800" i="1" dirty="0">
                <a:solidFill>
                  <a:srgbClr val="201771"/>
                </a:solidFill>
              </a:rPr>
              <a:t>(Dorothee Kleemann, Ehrenamtliche)</a:t>
            </a:r>
          </a:p>
        </p:txBody>
      </p:sp>
      <p:sp>
        <p:nvSpPr>
          <p:cNvPr id="20488" name="Rechteck 7">
            <a:extLst>
              <a:ext uri="{FF2B5EF4-FFF2-40B4-BE49-F238E27FC236}">
                <a16:creationId xmlns:a16="http://schemas.microsoft.com/office/drawing/2014/main" id="{B01F7DCE-3B78-41F6-973D-7DADD5F9F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9063" y="6037264"/>
            <a:ext cx="296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rgbClr val="002060"/>
                </a:solidFill>
                <a:latin typeface="Segoe Print" panose="02000600000000000000" pitchFamily="2" charset="0"/>
                <a:sym typeface="Wingdings" panose="05000000000000000000" pitchFamily="2" charset="2"/>
              </a:rPr>
              <a:t>9</a:t>
            </a:r>
            <a:endParaRPr lang="de-DE" altLang="de-DE" sz="1200">
              <a:latin typeface="Calibri" panose="020F0502020204030204" pitchFamily="34" charset="0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DCB3325-BE3D-4CCB-B37B-6A8EF615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" y="274639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Rechteck 5">
            <a:extLst>
              <a:ext uri="{FF2B5EF4-FFF2-40B4-BE49-F238E27FC236}">
                <a16:creationId xmlns:a16="http://schemas.microsoft.com/office/drawing/2014/main" id="{64349C6D-3EB5-4B4C-A6F9-54B28371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48" y="529938"/>
            <a:ext cx="845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Seniorenbesuchsdienst „</a:t>
            </a:r>
            <a:r>
              <a:rPr lang="de-DE" altLang="de-DE" b="1" dirty="0" err="1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KlingelZeichen</a:t>
            </a: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“</a:t>
            </a:r>
            <a:endParaRPr lang="de-DE" altLang="de-DE" sz="2000" b="1" dirty="0">
              <a:solidFill>
                <a:srgbClr val="201771"/>
              </a:solidFill>
              <a:latin typeface="Segoe Print" panose="02000600000000000000" pitchFamily="2" charset="0"/>
            </a:endParaRPr>
          </a:p>
        </p:txBody>
      </p:sp>
      <p:sp>
        <p:nvSpPr>
          <p:cNvPr id="8" name="Ovale Legende 7"/>
          <p:cNvSpPr/>
          <p:nvPr/>
        </p:nvSpPr>
        <p:spPr>
          <a:xfrm>
            <a:off x="1141467" y="1228724"/>
            <a:ext cx="6738998" cy="2219199"/>
          </a:xfrm>
          <a:prstGeom prst="wedgeEllipseCallout">
            <a:avLst>
              <a:gd name="adj1" fmla="val -31185"/>
              <a:gd name="adj2" fmla="val 63719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de-DE" sz="24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„Für mich ist es sehr wichtig, einem Menschen zu haben, mit dem ich auch über persönliche Dinge offen sprechen kann.“ </a:t>
            </a:r>
            <a:endParaRPr lang="de-DE" sz="2400" i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de-DE" i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(Gerda Schröder, besuchte Seniorin)</a:t>
            </a:r>
          </a:p>
        </p:txBody>
      </p:sp>
      <p:sp>
        <p:nvSpPr>
          <p:cNvPr id="11" name="Ovale Legende 10"/>
          <p:cNvSpPr/>
          <p:nvPr/>
        </p:nvSpPr>
        <p:spPr>
          <a:xfrm>
            <a:off x="5274940" y="3612123"/>
            <a:ext cx="6738998" cy="2701366"/>
          </a:xfrm>
          <a:prstGeom prst="wedgeEllipseCallout">
            <a:avLst>
              <a:gd name="adj1" fmla="val -46357"/>
              <a:gd name="adj2" fmla="val -49523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de-DE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614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>
            <a:extLst>
              <a:ext uri="{FF2B5EF4-FFF2-40B4-BE49-F238E27FC236}">
                <a16:creationId xmlns:a16="http://schemas.microsoft.com/office/drawing/2014/main" id="{02FC8496-E590-4438-83B8-8FF4ABD00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036" y="1128916"/>
            <a:ext cx="9244589" cy="511175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96925" indent="-339725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700"/>
              </a:spcBef>
              <a:spcAft>
                <a:spcPts val="1200"/>
              </a:spcAft>
              <a:buSzPct val="110000"/>
              <a:defRPr/>
            </a:pPr>
            <a:r>
              <a:rPr lang="de-DE" altLang="de-DE" sz="2400" b="1" dirty="0">
                <a:solidFill>
                  <a:srgbClr val="20177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Vernetzung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DCB3325-BE3D-4CCB-B37B-6A8EF615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73" y="274639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hteck 5">
            <a:extLst>
              <a:ext uri="{FF2B5EF4-FFF2-40B4-BE49-F238E27FC236}">
                <a16:creationId xmlns:a16="http://schemas.microsoft.com/office/drawing/2014/main" id="{64349C6D-3EB5-4B4C-A6F9-54B28371F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5248" y="529938"/>
            <a:ext cx="84540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Segoe UI" panose="020B0502040204020203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Seniorenbesuchsdienst „</a:t>
            </a:r>
            <a:r>
              <a:rPr lang="de-DE" altLang="de-DE" b="1" dirty="0" err="1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KlingelZeichen</a:t>
            </a:r>
            <a:r>
              <a:rPr lang="de-DE" altLang="de-DE" b="1" dirty="0">
                <a:solidFill>
                  <a:srgbClr val="FA981D"/>
                </a:solidFill>
                <a:latin typeface="Segoe Print" panose="02000600000000000000" pitchFamily="2" charset="0"/>
                <a:cs typeface="Segoe UI" panose="020B0502040204020203" pitchFamily="34" charset="0"/>
              </a:rPr>
              <a:t>“</a:t>
            </a:r>
            <a:endParaRPr lang="de-DE" altLang="de-DE" sz="2000" b="1" dirty="0">
              <a:solidFill>
                <a:srgbClr val="201771"/>
              </a:solidFill>
              <a:latin typeface="Segoe Print" panose="02000600000000000000" pitchFamily="2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2973" y="1620463"/>
            <a:ext cx="3841750" cy="630238"/>
          </a:xfrm>
          <a:prstGeom prst="rect">
            <a:avLst/>
          </a:prstGeom>
          <a:solidFill>
            <a:srgbClr val="9D1E2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Finanzielle  + sachliche Unterstützung: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533036" y="3674688"/>
            <a:ext cx="3841750" cy="685800"/>
          </a:xfrm>
          <a:prstGeom prst="rect">
            <a:avLst/>
          </a:prstGeom>
          <a:solidFill>
            <a:srgbClr val="C7EB8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Fortbildung: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090748" y="3650876"/>
            <a:ext cx="3841750" cy="692150"/>
          </a:xfrm>
          <a:prstGeom prst="rect">
            <a:avLst/>
          </a:prstGeom>
          <a:solidFill>
            <a:srgbClr val="97A7D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Multikplikatoren: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87011" y="1636338"/>
            <a:ext cx="3816350" cy="593725"/>
          </a:xfrm>
          <a:prstGeom prst="rect">
            <a:avLst/>
          </a:prstGeom>
          <a:solidFill>
            <a:srgbClr val="FA981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Öffentlichkeitsarbeit: 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336" y="907676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027" y="3103189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11" y="4017588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400819" y="1667230"/>
            <a:ext cx="2232025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GWG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HWG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Bauverein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WG Halle Süd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BWG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Volksbank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Volkssolidarität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904132" y="2241196"/>
            <a:ext cx="2859088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 err="1">
                <a:solidFill>
                  <a:srgbClr val="201771"/>
                </a:solidFill>
                <a:cs typeface="Arial" panose="020B0604020202020204" pitchFamily="34" charset="0"/>
              </a:rPr>
              <a:t>HaNeuer</a:t>
            </a:r>
            <a:endParaRPr lang="de-DE" altLang="de-DE" sz="1800" b="0" dirty="0">
              <a:solidFill>
                <a:srgbClr val="20177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Quartiermanager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MZ, MDR, TV, </a:t>
            </a:r>
            <a:r>
              <a:rPr lang="de-DE" altLang="de-DE" sz="1800" b="0" dirty="0" err="1">
                <a:solidFill>
                  <a:srgbClr val="201771"/>
                </a:solidFill>
                <a:cs typeface="Arial" panose="020B0604020202020204" pitchFamily="34" charset="0"/>
              </a:rPr>
              <a:t>social</a:t>
            </a: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 </a:t>
            </a:r>
            <a:r>
              <a:rPr lang="de-DE" altLang="de-DE" sz="1800" b="0" dirty="0" err="1">
                <a:solidFill>
                  <a:srgbClr val="201771"/>
                </a:solidFill>
                <a:cs typeface="Arial" panose="020B0604020202020204" pitchFamily="34" charset="0"/>
              </a:rPr>
              <a:t>media</a:t>
            </a:r>
            <a:endParaRPr lang="de-DE" altLang="de-DE" sz="1800" b="0" dirty="0">
              <a:solidFill>
                <a:srgbClr val="201771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Preise und Auszeichnungen …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7424248" y="4149351"/>
            <a:ext cx="2411413" cy="231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GWG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Seniorensozialarbeit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Sozialdienst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DCN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Pflegedienste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Ärzte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Kirchengemeinden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Blindenverband …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424248" y="2377701"/>
            <a:ext cx="2239963" cy="92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>
                <a:solidFill>
                  <a:srgbClr val="201771"/>
                </a:solidFill>
                <a:cs typeface="Arial" panose="020B0604020202020204" pitchFamily="34" charset="0"/>
              </a:rPr>
              <a:t>Stadt Halle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>
                <a:solidFill>
                  <a:srgbClr val="201771"/>
                </a:solidFill>
                <a:cs typeface="Arial" panose="020B0604020202020204" pitchFamily="34" charset="0"/>
              </a:rPr>
              <a:t>Stadtbibliothek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>
                <a:solidFill>
                  <a:srgbClr val="201771"/>
                </a:solidFill>
                <a:cs typeface="Arial" panose="020B0604020202020204" pitchFamily="34" charset="0"/>
              </a:rPr>
              <a:t>Kultureinrichtungen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867998" y="4149351"/>
            <a:ext cx="32766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>
                <a:solidFill>
                  <a:srgbClr val="201771"/>
                </a:solidFill>
                <a:cs typeface="Arial" panose="020B0604020202020204" pitchFamily="34" charset="0"/>
              </a:rPr>
              <a:t>Diakoniewerk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>
                <a:solidFill>
                  <a:srgbClr val="201771"/>
                </a:solidFill>
                <a:cs typeface="Arial" panose="020B0604020202020204" pitchFamily="34" charset="0"/>
              </a:rPr>
              <a:t>Paul-Riebeck-Stiftung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>
                <a:solidFill>
                  <a:srgbClr val="201771"/>
                </a:solidFill>
                <a:cs typeface="Arial" panose="020B0604020202020204" pitchFamily="34" charset="0"/>
              </a:rPr>
              <a:t>Stiftung Martha-Haus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>
                <a:solidFill>
                  <a:srgbClr val="201771"/>
                </a:solidFill>
                <a:cs typeface="Arial" panose="020B0604020202020204" pitchFamily="34" charset="0"/>
              </a:rPr>
              <a:t>Elisabeth-Krankenhaus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>
                <a:solidFill>
                  <a:srgbClr val="201771"/>
                </a:solidFill>
                <a:cs typeface="Arial" panose="020B0604020202020204" pitchFamily="34" charset="0"/>
              </a:rPr>
              <a:t>Martha-Maria-Krankenhaus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>
                <a:solidFill>
                  <a:srgbClr val="201771"/>
                </a:solidFill>
                <a:cs typeface="Arial" panose="020B0604020202020204" pitchFamily="34" charset="0"/>
              </a:rPr>
              <a:t>Drobs, Verbraucherzentrale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>
                <a:solidFill>
                  <a:srgbClr val="201771"/>
                </a:solidFill>
                <a:cs typeface="Arial" panose="020B0604020202020204" pitchFamily="34" charset="0"/>
              </a:rPr>
              <a:t>Polizei 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>
                <a:solidFill>
                  <a:srgbClr val="201771"/>
                </a:solidFill>
                <a:cs typeface="Arial" panose="020B0604020202020204" pitchFamily="34" charset="0"/>
              </a:rPr>
              <a:t>MLU …</a:t>
            </a: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4872992" y="4893640"/>
            <a:ext cx="2065337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5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 b="1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 sz="200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defTabSz="45720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515600" algn="l"/>
              </a:tabLst>
              <a:defRPr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ClrTx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Betreuungsverein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800" b="0" dirty="0">
                <a:solidFill>
                  <a:srgbClr val="201771"/>
                </a:solidFill>
                <a:cs typeface="Arial" panose="020B0604020202020204" pitchFamily="34" charset="0"/>
              </a:rPr>
              <a:t>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588</Words>
  <Application>Microsoft Macintosh PowerPoint</Application>
  <PresentationFormat>Breitbild</PresentationFormat>
  <Paragraphs>156</Paragraphs>
  <Slides>11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20" baseType="lpstr">
      <vt:lpstr>Arial</vt:lpstr>
      <vt:lpstr>Calibri</vt:lpstr>
      <vt:lpstr>Daniel Black</vt:lpstr>
      <vt:lpstr>DejaVu Sans</vt:lpstr>
      <vt:lpstr>Segoe Print</vt:lpstr>
      <vt:lpstr>Segoe UI</vt:lpstr>
      <vt:lpstr>Times New Roman</vt:lpstr>
      <vt:lpstr>Wingdings</vt:lpstr>
      <vt:lpstr>Office</vt:lpstr>
      <vt:lpstr>Seniorenbesuchsdienst KlingelZeichen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Digitalprojekt</dc:creator>
  <cp:lastModifiedBy>Melanie Siemroth</cp:lastModifiedBy>
  <cp:revision>42</cp:revision>
  <dcterms:created xsi:type="dcterms:W3CDTF">2021-07-20T08:07:42Z</dcterms:created>
  <dcterms:modified xsi:type="dcterms:W3CDTF">2022-09-14T06:26:06Z</dcterms:modified>
</cp:coreProperties>
</file>