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9" r:id="rId4"/>
  </p:sldMasterIdLst>
  <p:notesMasterIdLst>
    <p:notesMasterId r:id="rId13"/>
  </p:notesMasterIdLst>
  <p:sldIdLst>
    <p:sldId id="258" r:id="rId5"/>
    <p:sldId id="257" r:id="rId6"/>
    <p:sldId id="267" r:id="rId7"/>
    <p:sldId id="1103" r:id="rId8"/>
    <p:sldId id="318" r:id="rId9"/>
    <p:sldId id="1107" r:id="rId10"/>
    <p:sldId id="316" r:id="rId11"/>
    <p:sldId id="1108" r:id="rId12"/>
  </p:sldIdLst>
  <p:sldSz cx="9144000" cy="5143500" type="screen16x9"/>
  <p:notesSz cx="7104063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766E67"/>
    <a:srgbClr val="CD0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74" autoAdjust="0"/>
    <p:restoredTop sz="93686" autoAdjust="0"/>
  </p:normalViewPr>
  <p:slideViewPr>
    <p:cSldViewPr snapToObjects="1">
      <p:cViewPr varScale="1">
        <p:scale>
          <a:sx n="153" d="100"/>
          <a:sy n="153" d="100"/>
        </p:scale>
        <p:origin x="1336" y="168"/>
      </p:cViewPr>
      <p:guideLst>
        <p:guide orient="horz" pos="189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73751-E6CE-4AC8-8E28-73871DB0A1DF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84DA500A-3851-4162-B933-FF2ABE997245}">
      <dgm:prSet phldrT="[Text]" custT="1"/>
      <dgm:spPr>
        <a:ln>
          <a:noFill/>
        </a:ln>
      </dgm:spPr>
      <dgm:t>
        <a:bodyPr/>
        <a:lstStyle/>
        <a:p>
          <a:pPr marL="266700" indent="0">
            <a:spcAft>
              <a:spcPts val="400"/>
            </a:spcAft>
          </a:pPr>
          <a:r>
            <a:rPr lang="de-DE" sz="1400" dirty="0"/>
            <a:t>DIENSTE </a:t>
          </a:r>
          <a:br>
            <a:rPr lang="de-DE" sz="1400" dirty="0"/>
          </a:br>
          <a:r>
            <a:rPr lang="de-DE" sz="1400" b="1" dirty="0">
              <a:solidFill>
                <a:schemeClr val="accent6"/>
              </a:solidFill>
            </a:rPr>
            <a:t>Neue Wege</a:t>
          </a:r>
          <a:r>
            <a:rPr lang="de-DE" sz="1400" dirty="0">
              <a:solidFill>
                <a:schemeClr val="accent6"/>
              </a:solidFill>
            </a:rPr>
            <a:t> zur Zielgruppe finden</a:t>
          </a:r>
        </a:p>
        <a:p>
          <a:pPr marL="266700" indent="0">
            <a:spcAft>
              <a:spcPts val="400"/>
            </a:spcAft>
          </a:pPr>
          <a:r>
            <a:rPr lang="de-DE" sz="1400" dirty="0">
              <a:solidFill>
                <a:schemeClr val="accent6"/>
              </a:solidFill>
            </a:rPr>
            <a:t>Aufbau </a:t>
          </a:r>
          <a:r>
            <a:rPr lang="de-DE" sz="1400" b="1" dirty="0">
              <a:solidFill>
                <a:schemeClr val="accent6"/>
              </a:solidFill>
            </a:rPr>
            <a:t>niedrigschwelliger</a:t>
          </a:r>
          <a:r>
            <a:rPr lang="de-DE" sz="1400" dirty="0">
              <a:solidFill>
                <a:schemeClr val="accent6"/>
              </a:solidFill>
            </a:rPr>
            <a:t> Angebote</a:t>
          </a:r>
          <a:endParaRPr lang="de-DE" sz="1400" dirty="0"/>
        </a:p>
      </dgm:t>
    </dgm:pt>
    <dgm:pt modelId="{95341C13-47DE-445D-9235-C18E698C4FD3}" type="parTrans" cxnId="{5786BC0B-9F82-4C27-9A93-01FA50F7FFC4}">
      <dgm:prSet/>
      <dgm:spPr/>
      <dgm:t>
        <a:bodyPr/>
        <a:lstStyle/>
        <a:p>
          <a:endParaRPr lang="de-DE" sz="1400"/>
        </a:p>
      </dgm:t>
    </dgm:pt>
    <dgm:pt modelId="{0F2631A4-4679-48B2-83ED-ED413CCE8AF9}" type="sibTrans" cxnId="{5786BC0B-9F82-4C27-9A93-01FA50F7FFC4}">
      <dgm:prSet/>
      <dgm:spPr/>
      <dgm:t>
        <a:bodyPr/>
        <a:lstStyle/>
        <a:p>
          <a:endParaRPr lang="de-DE" sz="1400"/>
        </a:p>
      </dgm:t>
    </dgm:pt>
    <dgm:pt modelId="{F5A17A4C-1C32-4274-9393-41B5FC3E580E}">
      <dgm:prSet phldrT="[Text]" custT="1"/>
      <dgm:spPr>
        <a:ln>
          <a:noFill/>
        </a:ln>
      </dgm:spPr>
      <dgm:t>
        <a:bodyPr/>
        <a:lstStyle/>
        <a:p>
          <a:pPr>
            <a:spcAft>
              <a:spcPct val="35000"/>
            </a:spcAft>
          </a:pPr>
          <a:r>
            <a:rPr lang="de-DE" sz="1400" dirty="0"/>
            <a:t>ÖFFENTLICHKEITSARBEIT</a:t>
          </a:r>
        </a:p>
        <a:p>
          <a:pPr>
            <a:spcAft>
              <a:spcPts val="400"/>
            </a:spcAft>
          </a:pPr>
          <a:r>
            <a:rPr lang="de-DE" sz="1400" b="1" dirty="0">
              <a:solidFill>
                <a:schemeClr val="accent6"/>
              </a:solidFill>
            </a:rPr>
            <a:t>Enttabuisierung</a:t>
          </a:r>
          <a:r>
            <a:rPr lang="de-DE" sz="1400" dirty="0">
              <a:solidFill>
                <a:schemeClr val="accent6"/>
              </a:solidFill>
            </a:rPr>
            <a:t> von Einsamkeit im Alter / Sensibilisierung</a:t>
          </a:r>
          <a:endParaRPr lang="de-DE" sz="1400" dirty="0"/>
        </a:p>
        <a:p>
          <a:pPr>
            <a:spcAft>
              <a:spcPts val="400"/>
            </a:spcAft>
          </a:pPr>
          <a:r>
            <a:rPr lang="de-DE" sz="1400" b="1" dirty="0">
              <a:solidFill>
                <a:schemeClr val="accent6"/>
              </a:solidFill>
            </a:rPr>
            <a:t>Prävention </a:t>
          </a:r>
          <a:r>
            <a:rPr lang="de-DE" sz="1400" b="0" dirty="0">
              <a:solidFill>
                <a:schemeClr val="accent6"/>
              </a:solidFill>
            </a:rPr>
            <a:t>von</a:t>
          </a:r>
          <a:r>
            <a:rPr lang="de-DE" sz="1400" b="1" dirty="0">
              <a:solidFill>
                <a:schemeClr val="accent6"/>
              </a:solidFill>
            </a:rPr>
            <a:t> </a:t>
          </a:r>
          <a:r>
            <a:rPr lang="de-DE" sz="1400" b="0" dirty="0">
              <a:solidFill>
                <a:schemeClr val="accent6"/>
              </a:solidFill>
            </a:rPr>
            <a:t>und</a:t>
          </a:r>
          <a:r>
            <a:rPr lang="de-DE" sz="1400" b="1" dirty="0">
              <a:solidFill>
                <a:schemeClr val="accent6"/>
              </a:solidFill>
            </a:rPr>
            <a:t> Umgang</a:t>
          </a:r>
          <a:r>
            <a:rPr lang="de-DE" sz="1400" dirty="0">
              <a:solidFill>
                <a:schemeClr val="accent6"/>
              </a:solidFill>
            </a:rPr>
            <a:t> mit Einsamkeit im Alter </a:t>
          </a:r>
        </a:p>
        <a:p>
          <a:pPr>
            <a:spcAft>
              <a:spcPts val="400"/>
            </a:spcAft>
          </a:pPr>
          <a:r>
            <a:rPr lang="de-DE" sz="1400" b="1" dirty="0">
              <a:solidFill>
                <a:schemeClr val="accent6"/>
              </a:solidFill>
            </a:rPr>
            <a:t>Zugänge</a:t>
          </a:r>
          <a:r>
            <a:rPr lang="de-DE" sz="1400" dirty="0">
              <a:solidFill>
                <a:schemeClr val="accent6"/>
              </a:solidFill>
            </a:rPr>
            <a:t> zu Angeboten schaffen</a:t>
          </a:r>
          <a:endParaRPr lang="de-DE" sz="1400" dirty="0"/>
        </a:p>
      </dgm:t>
    </dgm:pt>
    <dgm:pt modelId="{0FFA1EDA-7828-43AF-867A-1C68F38F9FD6}" type="parTrans" cxnId="{DD4B41FE-8C8B-437A-979B-0FFAE154BD4A}">
      <dgm:prSet/>
      <dgm:spPr/>
      <dgm:t>
        <a:bodyPr/>
        <a:lstStyle/>
        <a:p>
          <a:endParaRPr lang="de-DE" sz="1400"/>
        </a:p>
      </dgm:t>
    </dgm:pt>
    <dgm:pt modelId="{5CDB7DCA-D56A-4CAC-B215-5448FC907034}" type="sibTrans" cxnId="{DD4B41FE-8C8B-437A-979B-0FFAE154BD4A}">
      <dgm:prSet/>
      <dgm:spPr/>
      <dgm:t>
        <a:bodyPr/>
        <a:lstStyle/>
        <a:p>
          <a:endParaRPr lang="de-DE" sz="1400"/>
        </a:p>
      </dgm:t>
    </dgm:pt>
    <dgm:pt modelId="{3E2E5ED1-3C74-4C8A-8EDA-9380D5F33F79}">
      <dgm:prSet phldrT="[Text]" custT="1"/>
      <dgm:spPr>
        <a:ln>
          <a:noFill/>
        </a:ln>
      </dgm:spPr>
      <dgm:t>
        <a:bodyPr/>
        <a:lstStyle/>
        <a:p>
          <a:pPr marL="266700" indent="0">
            <a:spcAft>
              <a:spcPct val="35000"/>
            </a:spcAft>
          </a:pPr>
          <a:r>
            <a:rPr lang="de-DE" sz="1400" dirty="0"/>
            <a:t>EVALUATION</a:t>
          </a:r>
        </a:p>
        <a:p>
          <a:pPr marL="266700" indent="0">
            <a:spcAft>
              <a:spcPts val="400"/>
            </a:spcAft>
          </a:pPr>
          <a:r>
            <a:rPr lang="de-DE" sz="1400" b="1" dirty="0">
              <a:solidFill>
                <a:srgbClr val="262626"/>
              </a:solidFill>
              <a:latin typeface="Palatino Linotype"/>
              <a:ea typeface="+mn-ea"/>
              <a:cs typeface="+mn-cs"/>
            </a:rPr>
            <a:t>Wirkung</a:t>
          </a:r>
          <a:r>
            <a:rPr lang="de-DE" sz="1400" dirty="0">
              <a:solidFill>
                <a:srgbClr val="262626"/>
              </a:solidFill>
              <a:latin typeface="Palatino Linotype"/>
              <a:ea typeface="+mn-ea"/>
              <a:cs typeface="+mn-cs"/>
            </a:rPr>
            <a:t> unserer Angebote - für die Zielgruppe und die Öffentlichkeit</a:t>
          </a:r>
        </a:p>
        <a:p>
          <a:pPr marL="266700" indent="0">
            <a:spcAft>
              <a:spcPts val="400"/>
            </a:spcAft>
          </a:pPr>
          <a:r>
            <a:rPr lang="de-DE" sz="1400" dirty="0">
              <a:solidFill>
                <a:srgbClr val="262626"/>
              </a:solidFill>
              <a:latin typeface="Palatino Linotype"/>
              <a:ea typeface="+mn-ea"/>
              <a:cs typeface="+mn-cs"/>
            </a:rPr>
            <a:t>Thematisierung in </a:t>
          </a:r>
          <a:r>
            <a:rPr lang="de-DE" sz="1400" b="1" dirty="0">
              <a:solidFill>
                <a:srgbClr val="262626"/>
              </a:solidFill>
              <a:latin typeface="Palatino Linotype"/>
              <a:ea typeface="+mn-ea"/>
              <a:cs typeface="+mn-cs"/>
            </a:rPr>
            <a:t>Wissenschaft</a:t>
          </a:r>
          <a:r>
            <a:rPr lang="de-DE" sz="1400" dirty="0">
              <a:solidFill>
                <a:srgbClr val="262626"/>
              </a:solidFill>
              <a:latin typeface="Palatino Linotype"/>
              <a:ea typeface="+mn-ea"/>
              <a:cs typeface="+mn-cs"/>
            </a:rPr>
            <a:t> und </a:t>
          </a:r>
          <a:r>
            <a:rPr lang="de-DE" sz="1400" b="1" dirty="0">
              <a:solidFill>
                <a:srgbClr val="262626"/>
              </a:solidFill>
              <a:latin typeface="Palatino Linotype"/>
              <a:ea typeface="+mn-ea"/>
              <a:cs typeface="+mn-cs"/>
            </a:rPr>
            <a:t>Politik</a:t>
          </a:r>
          <a:r>
            <a:rPr lang="de-DE" sz="1400" dirty="0">
              <a:solidFill>
                <a:srgbClr val="262626"/>
              </a:solidFill>
              <a:latin typeface="Palatino Linotype"/>
              <a:ea typeface="+mn-ea"/>
              <a:cs typeface="+mn-cs"/>
            </a:rPr>
            <a:t> </a:t>
          </a:r>
          <a:endParaRPr lang="de-DE" sz="1400" dirty="0"/>
        </a:p>
      </dgm:t>
    </dgm:pt>
    <dgm:pt modelId="{0DC38608-5029-4018-A5EF-E0C26223F68E}" type="parTrans" cxnId="{6E6204C4-B246-4004-BD95-DDBFC0EFFD9A}">
      <dgm:prSet/>
      <dgm:spPr/>
      <dgm:t>
        <a:bodyPr/>
        <a:lstStyle/>
        <a:p>
          <a:endParaRPr lang="de-DE" sz="1400"/>
        </a:p>
      </dgm:t>
    </dgm:pt>
    <dgm:pt modelId="{9BC22381-7300-4F5C-87D8-858E73626042}" type="sibTrans" cxnId="{6E6204C4-B246-4004-BD95-DDBFC0EFFD9A}">
      <dgm:prSet/>
      <dgm:spPr/>
      <dgm:t>
        <a:bodyPr/>
        <a:lstStyle/>
        <a:p>
          <a:endParaRPr lang="de-DE" sz="1400"/>
        </a:p>
      </dgm:t>
    </dgm:pt>
    <dgm:pt modelId="{FF103C1D-15AF-406B-AB6B-77C1C95C76A3}" type="pres">
      <dgm:prSet presAssocID="{F3773751-E6CE-4AC8-8E28-73871DB0A1DF}" presName="Name0" presStyleCnt="0">
        <dgm:presLayoutVars>
          <dgm:chMax val="7"/>
          <dgm:chPref val="7"/>
          <dgm:dir/>
        </dgm:presLayoutVars>
      </dgm:prSet>
      <dgm:spPr/>
    </dgm:pt>
    <dgm:pt modelId="{60C07A7B-2F24-43ED-AFAA-04B1EA03994C}" type="pres">
      <dgm:prSet presAssocID="{F3773751-E6CE-4AC8-8E28-73871DB0A1DF}" presName="Name1" presStyleCnt="0"/>
      <dgm:spPr/>
    </dgm:pt>
    <dgm:pt modelId="{94408DD4-5CA0-45AD-A3A0-318620775891}" type="pres">
      <dgm:prSet presAssocID="{F3773751-E6CE-4AC8-8E28-73871DB0A1DF}" presName="cycle" presStyleCnt="0"/>
      <dgm:spPr/>
    </dgm:pt>
    <dgm:pt modelId="{90F07881-F95C-418E-8D47-8F9FC1B780E3}" type="pres">
      <dgm:prSet presAssocID="{F3773751-E6CE-4AC8-8E28-73871DB0A1DF}" presName="srcNode" presStyleLbl="node1" presStyleIdx="0" presStyleCnt="3"/>
      <dgm:spPr/>
    </dgm:pt>
    <dgm:pt modelId="{BED8A585-FCCD-4DEF-8823-5D98F684917B}" type="pres">
      <dgm:prSet presAssocID="{F3773751-E6CE-4AC8-8E28-73871DB0A1DF}" presName="conn" presStyleLbl="parChTrans1D2" presStyleIdx="0" presStyleCnt="1"/>
      <dgm:spPr/>
    </dgm:pt>
    <dgm:pt modelId="{4C5CEC32-F85D-4E55-A827-465968CA892E}" type="pres">
      <dgm:prSet presAssocID="{F3773751-E6CE-4AC8-8E28-73871DB0A1DF}" presName="extraNode" presStyleLbl="node1" presStyleIdx="0" presStyleCnt="3"/>
      <dgm:spPr/>
    </dgm:pt>
    <dgm:pt modelId="{FA9552F8-CD66-4C90-B9F8-21125735E1C2}" type="pres">
      <dgm:prSet presAssocID="{F3773751-E6CE-4AC8-8E28-73871DB0A1DF}" presName="dstNode" presStyleLbl="node1" presStyleIdx="0" presStyleCnt="3"/>
      <dgm:spPr/>
    </dgm:pt>
    <dgm:pt modelId="{8C38FF8B-6212-49C4-988C-2409EE16C97F}" type="pres">
      <dgm:prSet presAssocID="{84DA500A-3851-4162-B933-FF2ABE997245}" presName="text_1" presStyleLbl="node1" presStyleIdx="0" presStyleCnt="3">
        <dgm:presLayoutVars>
          <dgm:bulletEnabled val="1"/>
        </dgm:presLayoutVars>
      </dgm:prSet>
      <dgm:spPr/>
    </dgm:pt>
    <dgm:pt modelId="{7EC243C4-7612-4503-8E71-7F4DBCC21D45}" type="pres">
      <dgm:prSet presAssocID="{84DA500A-3851-4162-B933-FF2ABE997245}" presName="accent_1" presStyleCnt="0"/>
      <dgm:spPr/>
    </dgm:pt>
    <dgm:pt modelId="{7ABE66D7-1C09-4083-B579-87CDBD2A533D}" type="pres">
      <dgm:prSet presAssocID="{84DA500A-3851-4162-B933-FF2ABE997245}" presName="accentRepeatNode" presStyleLbl="solidFgAcc1" presStyleIdx="0" presStyleCnt="3"/>
      <dgm:spPr/>
    </dgm:pt>
    <dgm:pt modelId="{266D45E6-793C-4AEC-B6E6-A65D7A4FE8C4}" type="pres">
      <dgm:prSet presAssocID="{F5A17A4C-1C32-4274-9393-41B5FC3E580E}" presName="text_2" presStyleLbl="node1" presStyleIdx="1" presStyleCnt="3" custScaleY="186787" custLinFactNeighborX="1092" custLinFactNeighborY="2856">
        <dgm:presLayoutVars>
          <dgm:bulletEnabled val="1"/>
        </dgm:presLayoutVars>
      </dgm:prSet>
      <dgm:spPr/>
    </dgm:pt>
    <dgm:pt modelId="{47BA92FC-684E-4820-8109-374454C5559F}" type="pres">
      <dgm:prSet presAssocID="{F5A17A4C-1C32-4274-9393-41B5FC3E580E}" presName="accent_2" presStyleCnt="0"/>
      <dgm:spPr/>
    </dgm:pt>
    <dgm:pt modelId="{EE28441B-1689-42B3-BECD-2997893BC489}" type="pres">
      <dgm:prSet presAssocID="{F5A17A4C-1C32-4274-9393-41B5FC3E580E}" presName="accentRepeatNode" presStyleLbl="solidFgAcc1" presStyleIdx="1" presStyleCnt="3"/>
      <dgm:spPr/>
    </dgm:pt>
    <dgm:pt modelId="{062C78DC-8B84-4C6D-91C4-D05C39CC834F}" type="pres">
      <dgm:prSet presAssocID="{3E2E5ED1-3C74-4C8A-8EDA-9380D5F33F79}" presName="text_3" presStyleLbl="node1" presStyleIdx="2" presStyleCnt="3" custLinFactNeighborY="8694">
        <dgm:presLayoutVars>
          <dgm:bulletEnabled val="1"/>
        </dgm:presLayoutVars>
      </dgm:prSet>
      <dgm:spPr/>
    </dgm:pt>
    <dgm:pt modelId="{762BEE5F-8FA4-4020-BDB7-89F76181873D}" type="pres">
      <dgm:prSet presAssocID="{3E2E5ED1-3C74-4C8A-8EDA-9380D5F33F79}" presName="accent_3" presStyleCnt="0"/>
      <dgm:spPr/>
    </dgm:pt>
    <dgm:pt modelId="{983FF63D-1B66-430F-8EA4-7C1215C646F5}" type="pres">
      <dgm:prSet presAssocID="{3E2E5ED1-3C74-4C8A-8EDA-9380D5F33F79}" presName="accentRepeatNode" presStyleLbl="solidFgAcc1" presStyleIdx="2" presStyleCnt="3"/>
      <dgm:spPr/>
    </dgm:pt>
  </dgm:ptLst>
  <dgm:cxnLst>
    <dgm:cxn modelId="{5786BC0B-9F82-4C27-9A93-01FA50F7FFC4}" srcId="{F3773751-E6CE-4AC8-8E28-73871DB0A1DF}" destId="{84DA500A-3851-4162-B933-FF2ABE997245}" srcOrd="0" destOrd="0" parTransId="{95341C13-47DE-445D-9235-C18E698C4FD3}" sibTransId="{0F2631A4-4679-48B2-83ED-ED413CCE8AF9}"/>
    <dgm:cxn modelId="{3B4B9E8C-6863-4755-96C4-FEB041CE8D96}" type="presOf" srcId="{3E2E5ED1-3C74-4C8A-8EDA-9380D5F33F79}" destId="{062C78DC-8B84-4C6D-91C4-D05C39CC834F}" srcOrd="0" destOrd="0" presId="urn:microsoft.com/office/officeart/2008/layout/VerticalCurvedList"/>
    <dgm:cxn modelId="{4B98B1AF-F22C-4C0E-9FD2-760555C8097F}" type="presOf" srcId="{0F2631A4-4679-48B2-83ED-ED413CCE8AF9}" destId="{BED8A585-FCCD-4DEF-8823-5D98F684917B}" srcOrd="0" destOrd="0" presId="urn:microsoft.com/office/officeart/2008/layout/VerticalCurvedList"/>
    <dgm:cxn modelId="{D0E273B1-607E-4A91-94F2-B99A754F9496}" type="presOf" srcId="{F3773751-E6CE-4AC8-8E28-73871DB0A1DF}" destId="{FF103C1D-15AF-406B-AB6B-77C1C95C76A3}" srcOrd="0" destOrd="0" presId="urn:microsoft.com/office/officeart/2008/layout/VerticalCurvedList"/>
    <dgm:cxn modelId="{D74855BE-D4CF-43E5-A085-B8D85A2444B1}" type="presOf" srcId="{84DA500A-3851-4162-B933-FF2ABE997245}" destId="{8C38FF8B-6212-49C4-988C-2409EE16C97F}" srcOrd="0" destOrd="0" presId="urn:microsoft.com/office/officeart/2008/layout/VerticalCurvedList"/>
    <dgm:cxn modelId="{6E6204C4-B246-4004-BD95-DDBFC0EFFD9A}" srcId="{F3773751-E6CE-4AC8-8E28-73871DB0A1DF}" destId="{3E2E5ED1-3C74-4C8A-8EDA-9380D5F33F79}" srcOrd="2" destOrd="0" parTransId="{0DC38608-5029-4018-A5EF-E0C26223F68E}" sibTransId="{9BC22381-7300-4F5C-87D8-858E73626042}"/>
    <dgm:cxn modelId="{5AAEFAEB-24EB-4E26-8CA9-B4E174A29EC4}" type="presOf" srcId="{F5A17A4C-1C32-4274-9393-41B5FC3E580E}" destId="{266D45E6-793C-4AEC-B6E6-A65D7A4FE8C4}" srcOrd="0" destOrd="0" presId="urn:microsoft.com/office/officeart/2008/layout/VerticalCurvedList"/>
    <dgm:cxn modelId="{DD4B41FE-8C8B-437A-979B-0FFAE154BD4A}" srcId="{F3773751-E6CE-4AC8-8E28-73871DB0A1DF}" destId="{F5A17A4C-1C32-4274-9393-41B5FC3E580E}" srcOrd="1" destOrd="0" parTransId="{0FFA1EDA-7828-43AF-867A-1C68F38F9FD6}" sibTransId="{5CDB7DCA-D56A-4CAC-B215-5448FC907034}"/>
    <dgm:cxn modelId="{4CF48363-52FE-4562-BACC-F9F039D94FBC}" type="presParOf" srcId="{FF103C1D-15AF-406B-AB6B-77C1C95C76A3}" destId="{60C07A7B-2F24-43ED-AFAA-04B1EA03994C}" srcOrd="0" destOrd="0" presId="urn:microsoft.com/office/officeart/2008/layout/VerticalCurvedList"/>
    <dgm:cxn modelId="{2B4D7E5F-0CF7-49D7-89DF-0BD07B6C7FBF}" type="presParOf" srcId="{60C07A7B-2F24-43ED-AFAA-04B1EA03994C}" destId="{94408DD4-5CA0-45AD-A3A0-318620775891}" srcOrd="0" destOrd="0" presId="urn:microsoft.com/office/officeart/2008/layout/VerticalCurvedList"/>
    <dgm:cxn modelId="{86816BFF-3DF0-4481-898B-32A40A80136E}" type="presParOf" srcId="{94408DD4-5CA0-45AD-A3A0-318620775891}" destId="{90F07881-F95C-418E-8D47-8F9FC1B780E3}" srcOrd="0" destOrd="0" presId="urn:microsoft.com/office/officeart/2008/layout/VerticalCurvedList"/>
    <dgm:cxn modelId="{AFE0C264-0455-4542-9732-776E0A6019B4}" type="presParOf" srcId="{94408DD4-5CA0-45AD-A3A0-318620775891}" destId="{BED8A585-FCCD-4DEF-8823-5D98F684917B}" srcOrd="1" destOrd="0" presId="urn:microsoft.com/office/officeart/2008/layout/VerticalCurvedList"/>
    <dgm:cxn modelId="{7F038B09-5554-4147-BFCC-4B63CEB60B5A}" type="presParOf" srcId="{94408DD4-5CA0-45AD-A3A0-318620775891}" destId="{4C5CEC32-F85D-4E55-A827-465968CA892E}" srcOrd="2" destOrd="0" presId="urn:microsoft.com/office/officeart/2008/layout/VerticalCurvedList"/>
    <dgm:cxn modelId="{317AE212-99C2-4CDC-AD60-BF3DDF6A5281}" type="presParOf" srcId="{94408DD4-5CA0-45AD-A3A0-318620775891}" destId="{FA9552F8-CD66-4C90-B9F8-21125735E1C2}" srcOrd="3" destOrd="0" presId="urn:microsoft.com/office/officeart/2008/layout/VerticalCurvedList"/>
    <dgm:cxn modelId="{55D0E08C-91DC-4338-BE47-EFC52740142E}" type="presParOf" srcId="{60C07A7B-2F24-43ED-AFAA-04B1EA03994C}" destId="{8C38FF8B-6212-49C4-988C-2409EE16C97F}" srcOrd="1" destOrd="0" presId="urn:microsoft.com/office/officeart/2008/layout/VerticalCurvedList"/>
    <dgm:cxn modelId="{B41B7AE6-0529-4CF0-966D-1C73C9AE155E}" type="presParOf" srcId="{60C07A7B-2F24-43ED-AFAA-04B1EA03994C}" destId="{7EC243C4-7612-4503-8E71-7F4DBCC21D45}" srcOrd="2" destOrd="0" presId="urn:microsoft.com/office/officeart/2008/layout/VerticalCurvedList"/>
    <dgm:cxn modelId="{5E361FB8-30BC-4E37-8DA5-31B5CAB5DBA6}" type="presParOf" srcId="{7EC243C4-7612-4503-8E71-7F4DBCC21D45}" destId="{7ABE66D7-1C09-4083-B579-87CDBD2A533D}" srcOrd="0" destOrd="0" presId="urn:microsoft.com/office/officeart/2008/layout/VerticalCurvedList"/>
    <dgm:cxn modelId="{2E574175-2DBE-45DE-A349-0EABC226E2A9}" type="presParOf" srcId="{60C07A7B-2F24-43ED-AFAA-04B1EA03994C}" destId="{266D45E6-793C-4AEC-B6E6-A65D7A4FE8C4}" srcOrd="3" destOrd="0" presId="urn:microsoft.com/office/officeart/2008/layout/VerticalCurvedList"/>
    <dgm:cxn modelId="{0BA03B15-FF0F-4237-A4B4-91AD0DAD0CFF}" type="presParOf" srcId="{60C07A7B-2F24-43ED-AFAA-04B1EA03994C}" destId="{47BA92FC-684E-4820-8109-374454C5559F}" srcOrd="4" destOrd="0" presId="urn:microsoft.com/office/officeart/2008/layout/VerticalCurvedList"/>
    <dgm:cxn modelId="{9E2682B1-32C3-4460-AF3A-EA0069BFB11C}" type="presParOf" srcId="{47BA92FC-684E-4820-8109-374454C5559F}" destId="{EE28441B-1689-42B3-BECD-2997893BC489}" srcOrd="0" destOrd="0" presId="urn:microsoft.com/office/officeart/2008/layout/VerticalCurvedList"/>
    <dgm:cxn modelId="{23DBDBFC-3A06-42A2-935A-5D2A669466A7}" type="presParOf" srcId="{60C07A7B-2F24-43ED-AFAA-04B1EA03994C}" destId="{062C78DC-8B84-4C6D-91C4-D05C39CC834F}" srcOrd="5" destOrd="0" presId="urn:microsoft.com/office/officeart/2008/layout/VerticalCurvedList"/>
    <dgm:cxn modelId="{7AD0D087-AF9B-4118-A92F-2B73297D8FEA}" type="presParOf" srcId="{60C07A7B-2F24-43ED-AFAA-04B1EA03994C}" destId="{762BEE5F-8FA4-4020-BDB7-89F76181873D}" srcOrd="6" destOrd="0" presId="urn:microsoft.com/office/officeart/2008/layout/VerticalCurvedList"/>
    <dgm:cxn modelId="{597FE160-F00A-4F80-BE16-607A3FD28AC0}" type="presParOf" srcId="{762BEE5F-8FA4-4020-BDB7-89F76181873D}" destId="{983FF63D-1B66-430F-8EA4-7C1215C646F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8A585-FCCD-4DEF-8823-5D98F684917B}">
      <dsp:nvSpPr>
        <dsp:cNvPr id="0" name=""/>
        <dsp:cNvSpPr/>
      </dsp:nvSpPr>
      <dsp:spPr>
        <a:xfrm>
          <a:off x="-4056638" y="-622663"/>
          <a:ext cx="4834070" cy="4834070"/>
        </a:xfrm>
        <a:prstGeom prst="blockArc">
          <a:avLst>
            <a:gd name="adj1" fmla="val 18900000"/>
            <a:gd name="adj2" fmla="val 2700000"/>
            <a:gd name="adj3" fmla="val 447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8FF8B-6212-49C4-988C-2409EE16C97F}">
      <dsp:nvSpPr>
        <dsp:cNvPr id="0" name=""/>
        <dsp:cNvSpPr/>
      </dsp:nvSpPr>
      <dsp:spPr>
        <a:xfrm>
          <a:off x="499961" y="358874"/>
          <a:ext cx="8128767" cy="7177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9713" tIns="35560" rIns="35560" bIns="35560" numCol="1" spcCol="1270" anchor="ctr" anchorCtr="0">
          <a:noAutofit/>
        </a:bodyPr>
        <a:lstStyle/>
        <a:p>
          <a:pPr marL="266700" lvl="0" indent="0" algn="l" defTabSz="6223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de-DE" sz="1400" kern="1200" dirty="0"/>
            <a:t>DIENSTE </a:t>
          </a:r>
          <a:br>
            <a:rPr lang="de-DE" sz="1400" kern="1200" dirty="0"/>
          </a:br>
          <a:r>
            <a:rPr lang="de-DE" sz="1400" b="1" kern="1200" dirty="0">
              <a:solidFill>
                <a:schemeClr val="accent6"/>
              </a:solidFill>
            </a:rPr>
            <a:t>Neue Wege</a:t>
          </a:r>
          <a:r>
            <a:rPr lang="de-DE" sz="1400" kern="1200" dirty="0">
              <a:solidFill>
                <a:schemeClr val="accent6"/>
              </a:solidFill>
            </a:rPr>
            <a:t> zur Zielgruppe finden</a:t>
          </a:r>
        </a:p>
        <a:p>
          <a:pPr marL="266700" lvl="0" indent="0" algn="l" defTabSz="6223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de-DE" sz="1400" kern="1200" dirty="0">
              <a:solidFill>
                <a:schemeClr val="accent6"/>
              </a:solidFill>
            </a:rPr>
            <a:t>Aufbau </a:t>
          </a:r>
          <a:r>
            <a:rPr lang="de-DE" sz="1400" b="1" kern="1200" dirty="0">
              <a:solidFill>
                <a:schemeClr val="accent6"/>
              </a:solidFill>
            </a:rPr>
            <a:t>niedrigschwelliger</a:t>
          </a:r>
          <a:r>
            <a:rPr lang="de-DE" sz="1400" kern="1200" dirty="0">
              <a:solidFill>
                <a:schemeClr val="accent6"/>
              </a:solidFill>
            </a:rPr>
            <a:t> Angebote</a:t>
          </a:r>
          <a:endParaRPr lang="de-DE" sz="1400" kern="1200" dirty="0"/>
        </a:p>
      </dsp:txBody>
      <dsp:txXfrm>
        <a:off x="499961" y="358874"/>
        <a:ext cx="8128767" cy="717748"/>
      </dsp:txXfrm>
    </dsp:sp>
    <dsp:sp modelId="{7ABE66D7-1C09-4083-B579-87CDBD2A533D}">
      <dsp:nvSpPr>
        <dsp:cNvPr id="0" name=""/>
        <dsp:cNvSpPr/>
      </dsp:nvSpPr>
      <dsp:spPr>
        <a:xfrm>
          <a:off x="51368" y="269155"/>
          <a:ext cx="897185" cy="897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D45E6-793C-4AEC-B6E6-A65D7A4FE8C4}">
      <dsp:nvSpPr>
        <dsp:cNvPr id="0" name=""/>
        <dsp:cNvSpPr/>
      </dsp:nvSpPr>
      <dsp:spPr>
        <a:xfrm>
          <a:off x="808543" y="1144539"/>
          <a:ext cx="7867866" cy="1340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971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ÖFFENTLICHKEITSARBEIT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de-DE" sz="1400" b="1" kern="1200" dirty="0">
              <a:solidFill>
                <a:schemeClr val="accent6"/>
              </a:solidFill>
            </a:rPr>
            <a:t>Enttabuisierung</a:t>
          </a:r>
          <a:r>
            <a:rPr lang="de-DE" sz="1400" kern="1200" dirty="0">
              <a:solidFill>
                <a:schemeClr val="accent6"/>
              </a:solidFill>
            </a:rPr>
            <a:t> von Einsamkeit im Alter / Sensibilisierung</a:t>
          </a:r>
          <a:endParaRPr lang="de-DE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de-DE" sz="1400" b="1" kern="1200" dirty="0">
              <a:solidFill>
                <a:schemeClr val="accent6"/>
              </a:solidFill>
            </a:rPr>
            <a:t>Prävention </a:t>
          </a:r>
          <a:r>
            <a:rPr lang="de-DE" sz="1400" b="0" kern="1200" dirty="0">
              <a:solidFill>
                <a:schemeClr val="accent6"/>
              </a:solidFill>
            </a:rPr>
            <a:t>von</a:t>
          </a:r>
          <a:r>
            <a:rPr lang="de-DE" sz="1400" b="1" kern="1200" dirty="0">
              <a:solidFill>
                <a:schemeClr val="accent6"/>
              </a:solidFill>
            </a:rPr>
            <a:t> </a:t>
          </a:r>
          <a:r>
            <a:rPr lang="de-DE" sz="1400" b="0" kern="1200" dirty="0">
              <a:solidFill>
                <a:schemeClr val="accent6"/>
              </a:solidFill>
            </a:rPr>
            <a:t>und</a:t>
          </a:r>
          <a:r>
            <a:rPr lang="de-DE" sz="1400" b="1" kern="1200" dirty="0">
              <a:solidFill>
                <a:schemeClr val="accent6"/>
              </a:solidFill>
            </a:rPr>
            <a:t> Umgang</a:t>
          </a:r>
          <a:r>
            <a:rPr lang="de-DE" sz="1400" kern="1200" dirty="0">
              <a:solidFill>
                <a:schemeClr val="accent6"/>
              </a:solidFill>
            </a:rPr>
            <a:t> mit Einsamkeit im Alter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de-DE" sz="1400" b="1" kern="1200" dirty="0">
              <a:solidFill>
                <a:schemeClr val="accent6"/>
              </a:solidFill>
            </a:rPr>
            <a:t>Zugänge</a:t>
          </a:r>
          <a:r>
            <a:rPr lang="de-DE" sz="1400" kern="1200" dirty="0">
              <a:solidFill>
                <a:schemeClr val="accent6"/>
              </a:solidFill>
            </a:rPr>
            <a:t> zu Angeboten schaffen</a:t>
          </a:r>
          <a:endParaRPr lang="de-DE" sz="1400" kern="1200" dirty="0"/>
        </a:p>
      </dsp:txBody>
      <dsp:txXfrm>
        <a:off x="808543" y="1144539"/>
        <a:ext cx="7867866" cy="1340661"/>
      </dsp:txXfrm>
    </dsp:sp>
    <dsp:sp modelId="{EE28441B-1689-42B3-BECD-2997893BC489}">
      <dsp:nvSpPr>
        <dsp:cNvPr id="0" name=""/>
        <dsp:cNvSpPr/>
      </dsp:nvSpPr>
      <dsp:spPr>
        <a:xfrm>
          <a:off x="312270" y="1345778"/>
          <a:ext cx="897185" cy="897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C78DC-8B84-4C6D-91C4-D05C39CC834F}">
      <dsp:nvSpPr>
        <dsp:cNvPr id="0" name=""/>
        <dsp:cNvSpPr/>
      </dsp:nvSpPr>
      <dsp:spPr>
        <a:xfrm>
          <a:off x="499961" y="2574521"/>
          <a:ext cx="8128767" cy="7177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9713" tIns="35560" rIns="35560" bIns="35560" numCol="1" spcCol="1270" anchor="ctr" anchorCtr="0">
          <a:noAutofit/>
        </a:bodyPr>
        <a:lstStyle/>
        <a:p>
          <a:pPr marL="26670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EVALUATION</a:t>
          </a:r>
        </a:p>
        <a:p>
          <a:pPr marL="266700" lvl="0" indent="0" algn="l" defTabSz="6223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de-DE" sz="1400" b="1" kern="1200" dirty="0">
              <a:solidFill>
                <a:srgbClr val="262626"/>
              </a:solidFill>
              <a:latin typeface="Palatino Linotype"/>
              <a:ea typeface="+mn-ea"/>
              <a:cs typeface="+mn-cs"/>
            </a:rPr>
            <a:t>Wirkung</a:t>
          </a:r>
          <a:r>
            <a:rPr lang="de-DE" sz="1400" kern="1200" dirty="0">
              <a:solidFill>
                <a:srgbClr val="262626"/>
              </a:solidFill>
              <a:latin typeface="Palatino Linotype"/>
              <a:ea typeface="+mn-ea"/>
              <a:cs typeface="+mn-cs"/>
            </a:rPr>
            <a:t> unserer Angebote - für die Zielgruppe und die Öffentlichkeit</a:t>
          </a:r>
        </a:p>
        <a:p>
          <a:pPr marL="266700" lvl="0" indent="0" algn="l" defTabSz="6223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de-DE" sz="1400" kern="1200" dirty="0">
              <a:solidFill>
                <a:srgbClr val="262626"/>
              </a:solidFill>
              <a:latin typeface="Palatino Linotype"/>
              <a:ea typeface="+mn-ea"/>
              <a:cs typeface="+mn-cs"/>
            </a:rPr>
            <a:t>Thematisierung in </a:t>
          </a:r>
          <a:r>
            <a:rPr lang="de-DE" sz="1400" b="1" kern="1200" dirty="0">
              <a:solidFill>
                <a:srgbClr val="262626"/>
              </a:solidFill>
              <a:latin typeface="Palatino Linotype"/>
              <a:ea typeface="+mn-ea"/>
              <a:cs typeface="+mn-cs"/>
            </a:rPr>
            <a:t>Wissenschaft</a:t>
          </a:r>
          <a:r>
            <a:rPr lang="de-DE" sz="1400" kern="1200" dirty="0">
              <a:solidFill>
                <a:srgbClr val="262626"/>
              </a:solidFill>
              <a:latin typeface="Palatino Linotype"/>
              <a:ea typeface="+mn-ea"/>
              <a:cs typeface="+mn-cs"/>
            </a:rPr>
            <a:t> und </a:t>
          </a:r>
          <a:r>
            <a:rPr lang="de-DE" sz="1400" b="1" kern="1200" dirty="0">
              <a:solidFill>
                <a:srgbClr val="262626"/>
              </a:solidFill>
              <a:latin typeface="Palatino Linotype"/>
              <a:ea typeface="+mn-ea"/>
              <a:cs typeface="+mn-cs"/>
            </a:rPr>
            <a:t>Politik</a:t>
          </a:r>
          <a:r>
            <a:rPr lang="de-DE" sz="1400" kern="1200" dirty="0">
              <a:solidFill>
                <a:srgbClr val="262626"/>
              </a:solidFill>
              <a:latin typeface="Palatino Linotype"/>
              <a:ea typeface="+mn-ea"/>
              <a:cs typeface="+mn-cs"/>
            </a:rPr>
            <a:t> </a:t>
          </a:r>
          <a:endParaRPr lang="de-DE" sz="1400" kern="1200" dirty="0"/>
        </a:p>
      </dsp:txBody>
      <dsp:txXfrm>
        <a:off x="499961" y="2574521"/>
        <a:ext cx="8128767" cy="717748"/>
      </dsp:txXfrm>
    </dsp:sp>
    <dsp:sp modelId="{983FF63D-1B66-430F-8EA4-7C1215C646F5}">
      <dsp:nvSpPr>
        <dsp:cNvPr id="0" name=""/>
        <dsp:cNvSpPr/>
      </dsp:nvSpPr>
      <dsp:spPr>
        <a:xfrm>
          <a:off x="51368" y="2422401"/>
          <a:ext cx="897185" cy="897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636" y="0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21487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209" y="4861442"/>
            <a:ext cx="5209647" cy="460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882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96" tIns="47398" rIns="94796" bIns="4739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636" y="9722882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96" tIns="47398" rIns="94796" bIns="4739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A1B8D7-E8F6-43E7-A7B6-AE67092DA9B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10744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2"/>
          <p:cNvSpPr>
            <a:spLocks noGrp="1"/>
          </p:cNvSpPr>
          <p:nvPr>
            <p:ph type="pic" sz="quarter" idx="15"/>
          </p:nvPr>
        </p:nvSpPr>
        <p:spPr>
          <a:xfrm>
            <a:off x="0" y="1058863"/>
            <a:ext cx="9144000" cy="4084637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15471" y="1985026"/>
            <a:ext cx="3142499" cy="4172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>
              <a:defRPr sz="2400" b="0">
                <a:solidFill>
                  <a:srgbClr val="FF0000"/>
                </a:solidFill>
              </a:defRPr>
            </a:lvl1pPr>
            <a:lvl2pPr marL="0" indent="0">
              <a:buNone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715470" y="2377154"/>
            <a:ext cx="3142800" cy="4172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>
              <a:defRPr sz="2000" b="0" i="1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1" name="SmartArt-Platzhalter 2"/>
          <p:cNvSpPr>
            <a:spLocks noGrp="1"/>
          </p:cNvSpPr>
          <p:nvPr>
            <p:ph type="dgm" sz="quarter" idx="16"/>
          </p:nvPr>
        </p:nvSpPr>
        <p:spPr>
          <a:xfrm>
            <a:off x="715471" y="2794000"/>
            <a:ext cx="3142154" cy="46038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r>
              <a:rPr lang="de-DE"/>
              <a:t>Klicken Sie auf das Symbol, um die SmartArt-Grafik hinzuzufügen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148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_Inhalt_Universal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sz="quarter" idx="10"/>
          </p:nvPr>
        </p:nvSpPr>
        <p:spPr>
          <a:xfrm>
            <a:off x="611232" y="774607"/>
            <a:ext cx="6841088" cy="439025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 marL="0" indent="0">
              <a:buNone/>
              <a:defRPr sz="18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611560" y="1681672"/>
            <a:ext cx="7920880" cy="2751137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2"/>
          </p:nvPr>
        </p:nvSpPr>
        <p:spPr>
          <a:xfrm>
            <a:off x="611232" y="1213632"/>
            <a:ext cx="6841088" cy="357464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tx2"/>
                </a:solidFill>
              </a:defRPr>
            </a:lvl1pPr>
            <a:lvl2pPr marL="0" indent="0">
              <a:buNone/>
              <a:defRPr sz="18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01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_Inhalt_Bild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sz="quarter" idx="10"/>
          </p:nvPr>
        </p:nvSpPr>
        <p:spPr>
          <a:xfrm>
            <a:off x="611232" y="774607"/>
            <a:ext cx="6841088" cy="439025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 marL="0" indent="0">
              <a:buNone/>
              <a:defRPr sz="18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quarter" idx="12"/>
          </p:nvPr>
        </p:nvSpPr>
        <p:spPr>
          <a:xfrm>
            <a:off x="611232" y="1213632"/>
            <a:ext cx="6841088" cy="357464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tx2"/>
                </a:solidFill>
              </a:defRPr>
            </a:lvl1pPr>
            <a:lvl2pPr marL="0" indent="0">
              <a:buNone/>
              <a:defRPr sz="18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3"/>
          </p:nvPr>
        </p:nvSpPr>
        <p:spPr>
          <a:xfrm>
            <a:off x="611188" y="1681163"/>
            <a:ext cx="7921625" cy="2751137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60277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Inhalt_2_Universal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nhaltsplatzhalter 2"/>
          <p:cNvSpPr>
            <a:spLocks noGrp="1"/>
          </p:cNvSpPr>
          <p:nvPr>
            <p:ph sz="quarter" idx="10"/>
          </p:nvPr>
        </p:nvSpPr>
        <p:spPr>
          <a:xfrm>
            <a:off x="611232" y="774607"/>
            <a:ext cx="6841088" cy="439025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 marL="0" indent="0">
              <a:buNone/>
              <a:defRPr sz="18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Inhaltsplatzhalter 2"/>
          <p:cNvSpPr>
            <a:spLocks noGrp="1"/>
          </p:cNvSpPr>
          <p:nvPr>
            <p:ph sz="quarter" idx="11"/>
          </p:nvPr>
        </p:nvSpPr>
        <p:spPr>
          <a:xfrm>
            <a:off x="611560" y="1681672"/>
            <a:ext cx="3816424" cy="2751137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7" name="Inhaltsplatzhalter 2"/>
          <p:cNvSpPr>
            <a:spLocks noGrp="1"/>
          </p:cNvSpPr>
          <p:nvPr>
            <p:ph sz="quarter" idx="12"/>
          </p:nvPr>
        </p:nvSpPr>
        <p:spPr>
          <a:xfrm>
            <a:off x="611232" y="1213632"/>
            <a:ext cx="6841088" cy="357464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tx2"/>
                </a:solidFill>
              </a:defRPr>
            </a:lvl1pPr>
            <a:lvl2pPr marL="0" indent="0">
              <a:buNone/>
              <a:defRPr sz="18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Inhaltsplatzhalter 2"/>
          <p:cNvSpPr>
            <a:spLocks noGrp="1"/>
          </p:cNvSpPr>
          <p:nvPr>
            <p:ph sz="quarter" idx="13"/>
          </p:nvPr>
        </p:nvSpPr>
        <p:spPr>
          <a:xfrm>
            <a:off x="4716016" y="1681672"/>
            <a:ext cx="3816424" cy="2751137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550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Inhalt_2_Bild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nhaltsplatzhalter 2"/>
          <p:cNvSpPr>
            <a:spLocks noGrp="1"/>
          </p:cNvSpPr>
          <p:nvPr>
            <p:ph sz="quarter" idx="10"/>
          </p:nvPr>
        </p:nvSpPr>
        <p:spPr>
          <a:xfrm>
            <a:off x="611232" y="774607"/>
            <a:ext cx="6841088" cy="439025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 marL="0" indent="0">
              <a:buNone/>
              <a:defRPr sz="18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Inhaltsplatzhalter 2"/>
          <p:cNvSpPr>
            <a:spLocks noGrp="1"/>
          </p:cNvSpPr>
          <p:nvPr>
            <p:ph sz="quarter" idx="12"/>
          </p:nvPr>
        </p:nvSpPr>
        <p:spPr>
          <a:xfrm>
            <a:off x="611232" y="1213632"/>
            <a:ext cx="6841088" cy="357464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tx2"/>
                </a:solidFill>
              </a:defRPr>
            </a:lvl1pPr>
            <a:lvl2pPr marL="0" indent="0">
              <a:buNone/>
              <a:defRPr sz="18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14"/>
          </p:nvPr>
        </p:nvSpPr>
        <p:spPr>
          <a:xfrm>
            <a:off x="611188" y="1681163"/>
            <a:ext cx="3816350" cy="2751137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5"/>
          </p:nvPr>
        </p:nvSpPr>
        <p:spPr>
          <a:xfrm>
            <a:off x="4716016" y="1690689"/>
            <a:ext cx="3816350" cy="2751137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31582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_Inhalt_3_Universal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splatzhalter 2"/>
          <p:cNvSpPr>
            <a:spLocks noGrp="1"/>
          </p:cNvSpPr>
          <p:nvPr>
            <p:ph sz="quarter" idx="10"/>
          </p:nvPr>
        </p:nvSpPr>
        <p:spPr>
          <a:xfrm>
            <a:off x="611232" y="774607"/>
            <a:ext cx="6841088" cy="439025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 marL="0" indent="0">
              <a:buNone/>
              <a:defRPr sz="18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Inhaltsplatzhalter 2"/>
          <p:cNvSpPr>
            <a:spLocks noGrp="1"/>
          </p:cNvSpPr>
          <p:nvPr>
            <p:ph sz="quarter" idx="11"/>
          </p:nvPr>
        </p:nvSpPr>
        <p:spPr>
          <a:xfrm>
            <a:off x="611560" y="1681672"/>
            <a:ext cx="2520280" cy="2751137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3" name="Inhaltsplatzhalter 2"/>
          <p:cNvSpPr>
            <a:spLocks noGrp="1"/>
          </p:cNvSpPr>
          <p:nvPr>
            <p:ph sz="quarter" idx="12"/>
          </p:nvPr>
        </p:nvSpPr>
        <p:spPr>
          <a:xfrm>
            <a:off x="611232" y="1213632"/>
            <a:ext cx="6841088" cy="357464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tx2"/>
                </a:solidFill>
              </a:defRPr>
            </a:lvl1pPr>
            <a:lvl2pPr marL="0" indent="0">
              <a:buNone/>
              <a:defRPr sz="18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Inhaltsplatzhalter 2"/>
          <p:cNvSpPr>
            <a:spLocks noGrp="1"/>
          </p:cNvSpPr>
          <p:nvPr>
            <p:ph sz="quarter" idx="13"/>
          </p:nvPr>
        </p:nvSpPr>
        <p:spPr>
          <a:xfrm>
            <a:off x="6012160" y="1681672"/>
            <a:ext cx="2520280" cy="2751137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8" name="Inhaltsplatzhalter 2"/>
          <p:cNvSpPr>
            <a:spLocks noGrp="1"/>
          </p:cNvSpPr>
          <p:nvPr>
            <p:ph sz="quarter" idx="14"/>
          </p:nvPr>
        </p:nvSpPr>
        <p:spPr>
          <a:xfrm>
            <a:off x="3311860" y="1681672"/>
            <a:ext cx="2520280" cy="2751137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853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_Inhalt_3_Bild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splatzhalter 2"/>
          <p:cNvSpPr>
            <a:spLocks noGrp="1"/>
          </p:cNvSpPr>
          <p:nvPr>
            <p:ph sz="quarter" idx="10"/>
          </p:nvPr>
        </p:nvSpPr>
        <p:spPr>
          <a:xfrm>
            <a:off x="611232" y="774607"/>
            <a:ext cx="6841088" cy="439025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 marL="0" indent="0">
              <a:buNone/>
              <a:defRPr sz="18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sz="quarter" idx="12"/>
          </p:nvPr>
        </p:nvSpPr>
        <p:spPr>
          <a:xfrm>
            <a:off x="611232" y="1213632"/>
            <a:ext cx="6841088" cy="357464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tx2"/>
                </a:solidFill>
              </a:defRPr>
            </a:lvl1pPr>
            <a:lvl2pPr marL="0" indent="0">
              <a:buNone/>
              <a:defRPr sz="18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5"/>
          </p:nvPr>
        </p:nvSpPr>
        <p:spPr>
          <a:xfrm>
            <a:off x="611188" y="1681163"/>
            <a:ext cx="2520950" cy="2751137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6"/>
          </p:nvPr>
        </p:nvSpPr>
        <p:spPr>
          <a:xfrm>
            <a:off x="3311525" y="1681672"/>
            <a:ext cx="2520950" cy="2751137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7"/>
          </p:nvPr>
        </p:nvSpPr>
        <p:spPr>
          <a:xfrm>
            <a:off x="6012160" y="1681672"/>
            <a:ext cx="2520950" cy="2751137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34952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9676"/>
            <a:ext cx="1440000" cy="427195"/>
          </a:xfrm>
          <a:prstGeom prst="rect">
            <a:avLst/>
          </a:prstGeom>
        </p:spPr>
      </p:pic>
      <p:cxnSp>
        <p:nvCxnSpPr>
          <p:cNvPr id="5" name="Gerade Verbindung 4"/>
          <p:cNvCxnSpPr/>
          <p:nvPr/>
        </p:nvCxnSpPr>
        <p:spPr bwMode="auto">
          <a:xfrm>
            <a:off x="621135" y="4680757"/>
            <a:ext cx="209746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feld 5"/>
          <p:cNvSpPr txBox="1"/>
          <p:nvPr/>
        </p:nvSpPr>
        <p:spPr>
          <a:xfrm>
            <a:off x="621134" y="4690991"/>
            <a:ext cx="3446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tx2"/>
                </a:solidFill>
                <a:latin typeface="+mn-lt"/>
              </a:rPr>
              <a:t>MHD e.V. / </a:t>
            </a:r>
            <a:fld id="{CBDAF3C7-18DC-43AE-95BC-E9B71B814F81}" type="datetime1">
              <a:rPr lang="de-DE" sz="800" smtClean="0">
                <a:solidFill>
                  <a:schemeClr val="tx2"/>
                </a:solidFill>
                <a:latin typeface="+mn-lt"/>
              </a:rPr>
              <a:t>04.12.23</a:t>
            </a:fld>
            <a:r>
              <a:rPr lang="de-DE" sz="800" dirty="0">
                <a:solidFill>
                  <a:schemeClr val="tx2"/>
                </a:solidFill>
                <a:latin typeface="+mn-lt"/>
              </a:rPr>
              <a:t> / Miteinander - Füreinander / Seite   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275856" y="4690990"/>
            <a:ext cx="435608" cy="32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6046173-88A6-4758-BF4D-4F0C3A7E65E4}" type="slidenum">
              <a:rPr lang="de-DE" altLang="de-DE" sz="800">
                <a:solidFill>
                  <a:schemeClr val="tx2"/>
                </a:solidFill>
                <a:latin typeface="+mj-lt"/>
              </a:rPr>
              <a:pPr/>
              <a:t>‹Nr.›</a:t>
            </a:fld>
            <a:endParaRPr lang="de-DE" altLang="de-DE" sz="800" dirty="0">
              <a:solidFill>
                <a:schemeClr val="tx2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9" r:id="rId3"/>
    <p:sldLayoutId id="2147483656" r:id="rId4"/>
    <p:sldLayoutId id="2147483658" r:id="rId5"/>
    <p:sldLayoutId id="2147483652" r:id="rId6"/>
    <p:sldLayoutId id="2147483657" r:id="rId7"/>
  </p:sldLayoutIdLst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D092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D0921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D0921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D0921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D0921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D0921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D0921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D0921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D092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D092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1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0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 descr="Ein Bild, das Person, draußen, Kuchen, Frau enthält.&#10;&#10;Automatisch generierte Beschreibung">
            <a:extLst>
              <a:ext uri="{FF2B5EF4-FFF2-40B4-BE49-F238E27FC236}">
                <a16:creationId xmlns:a16="http://schemas.microsoft.com/office/drawing/2014/main" id="{5F793CC1-26C8-4A91-988B-E7183E1ACBD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0" b="24472"/>
          <a:stretch/>
        </p:blipFill>
        <p:spPr>
          <a:xfrm>
            <a:off x="0" y="1217383"/>
            <a:ext cx="9144000" cy="3926117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DB698B-EC5E-4E40-8528-68FC2F50D5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534" y="3430319"/>
            <a:ext cx="3856529" cy="593384"/>
          </a:xfrm>
        </p:spPr>
        <p:txBody>
          <a:bodyPr/>
          <a:lstStyle/>
          <a:p>
            <a:r>
              <a:rPr lang="de-DE" dirty="0"/>
              <a:t>Miteinander – Füreinander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EFD937-CAD4-4A0C-9460-DA480B8F7F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5535" y="4017508"/>
            <a:ext cx="3856529" cy="39212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Kontakt und Gemeinschaft im Alter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50D24E23-BCD0-4F3E-82BB-406B37FCC9B7}"/>
              </a:ext>
            </a:extLst>
          </p:cNvPr>
          <p:cNvCxnSpPr/>
          <p:nvPr/>
        </p:nvCxnSpPr>
        <p:spPr bwMode="auto">
          <a:xfrm>
            <a:off x="395536" y="4420779"/>
            <a:ext cx="3856529" cy="2895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6B7EA4D9-B54B-4641-B0BD-4AAD2191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23478"/>
            <a:ext cx="1944216" cy="91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3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77DBD010-F4CD-4250-93C2-2E780385A0BA}"/>
              </a:ext>
            </a:extLst>
          </p:cNvPr>
          <p:cNvSpPr txBox="1"/>
          <p:nvPr/>
        </p:nvSpPr>
        <p:spPr>
          <a:xfrm>
            <a:off x="539552" y="4587974"/>
            <a:ext cx="28803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585F3D6-209D-4F66-A76C-76692ADBA1F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1232" y="267494"/>
            <a:ext cx="6841088" cy="439025"/>
          </a:xfrm>
        </p:spPr>
        <p:txBody>
          <a:bodyPr/>
          <a:lstStyle/>
          <a:p>
            <a:r>
              <a:rPr lang="de-DE" dirty="0"/>
              <a:t>Einsamkeit – kennen wir das nicht alle?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29F9EF7-A686-4E0A-95F4-02183BB46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674" y="727285"/>
            <a:ext cx="5868652" cy="440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1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585F3D6-209D-4F66-A76C-76692ADBA1F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Projektidee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F03E5CA-0550-456D-8386-79C9436F267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017884" y="2045047"/>
            <a:ext cx="1500510" cy="150051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97AA448-6712-4FD1-8A92-367A76D37FD9}"/>
              </a:ext>
            </a:extLst>
          </p:cNvPr>
          <p:cNvSpPr txBox="1"/>
          <p:nvPr/>
        </p:nvSpPr>
        <p:spPr>
          <a:xfrm>
            <a:off x="179512" y="3735491"/>
            <a:ext cx="31772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00" b="1" dirty="0">
                <a:latin typeface="+mj-lt"/>
              </a:rPr>
              <a:t>Neue Zugangswege</a:t>
            </a:r>
          </a:p>
          <a:p>
            <a:pPr algn="ctr"/>
            <a:r>
              <a:rPr lang="de-DE" sz="1300" dirty="0">
                <a:latin typeface="+mj-lt"/>
              </a:rPr>
              <a:t>zu Seniorinnen und Senioren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5FBF3FD-8582-4117-9491-838F83D082A2}"/>
              </a:ext>
            </a:extLst>
          </p:cNvPr>
          <p:cNvSpPr txBox="1"/>
          <p:nvPr/>
        </p:nvSpPr>
        <p:spPr>
          <a:xfrm>
            <a:off x="2839193" y="3735491"/>
            <a:ext cx="31772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00" b="1" dirty="0">
                <a:latin typeface="+mj-lt"/>
              </a:rPr>
              <a:t>Prävention </a:t>
            </a:r>
            <a:r>
              <a:rPr lang="de-DE" sz="1300" dirty="0">
                <a:latin typeface="+mj-lt"/>
              </a:rPr>
              <a:t>von Einsamkeit</a:t>
            </a:r>
          </a:p>
          <a:p>
            <a:pPr algn="ctr"/>
            <a:endParaRPr lang="de-DE" sz="1300" b="1" dirty="0">
              <a:latin typeface="+mj-lt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9CF25CA-D286-4F99-993C-76B1E59085DA}"/>
              </a:ext>
            </a:extLst>
          </p:cNvPr>
          <p:cNvSpPr txBox="1"/>
          <p:nvPr/>
        </p:nvSpPr>
        <p:spPr>
          <a:xfrm>
            <a:off x="5940152" y="3735491"/>
            <a:ext cx="27359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00" b="1" dirty="0">
                <a:latin typeface="+mj-lt"/>
              </a:rPr>
              <a:t>Enttabuisierung</a:t>
            </a:r>
            <a:r>
              <a:rPr lang="de-DE" sz="1300" dirty="0">
                <a:latin typeface="+mj-lt"/>
              </a:rPr>
              <a:t> des Themas Einsamkeit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4041E87-F72B-4F1F-97DD-481870D91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816" y="2051047"/>
            <a:ext cx="1998008" cy="1494510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80C2E28E-A260-45BC-B25D-FE9B4FAF9D66}"/>
              </a:ext>
            </a:extLst>
          </p:cNvPr>
          <p:cNvGrpSpPr/>
          <p:nvPr/>
        </p:nvGrpSpPr>
        <p:grpSpPr>
          <a:xfrm>
            <a:off x="6019010" y="2048047"/>
            <a:ext cx="2434572" cy="1682801"/>
            <a:chOff x="6241884" y="1710654"/>
            <a:chExt cx="2434572" cy="1682801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1E66B5C7-0F16-4BC8-BDAD-5986EAD0D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71542" y="1710654"/>
              <a:ext cx="2033046" cy="1235543"/>
            </a:xfrm>
            <a:prstGeom prst="rect">
              <a:avLst/>
            </a:prstGeom>
            <a:ln>
              <a:solidFill>
                <a:srgbClr val="766E67"/>
              </a:solidFill>
            </a:ln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004EDDE8-6916-451C-BA76-99F300F8024F}"/>
                </a:ext>
              </a:extLst>
            </p:cNvPr>
            <p:cNvSpPr txBox="1"/>
            <p:nvPr/>
          </p:nvSpPr>
          <p:spPr>
            <a:xfrm>
              <a:off x="6241884" y="2931790"/>
              <a:ext cx="2434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i="1" dirty="0">
                  <a:solidFill>
                    <a:schemeClr val="tx2"/>
                  </a:solidFill>
                </a:rPr>
                <a:t>Bedeutung: </a:t>
              </a:r>
              <a:r>
                <a:rPr lang="de-DE" sz="1200" i="1" dirty="0">
                  <a:solidFill>
                    <a:schemeClr val="tx2"/>
                  </a:solidFill>
                </a:rPr>
                <a:t>einer Sache den Charakter eines</a:t>
              </a:r>
              <a:r>
                <a:rPr lang="de-DE" sz="1200" b="1" i="1" dirty="0">
                  <a:solidFill>
                    <a:schemeClr val="tx2"/>
                  </a:solidFill>
                </a:rPr>
                <a:t> Tabus </a:t>
              </a:r>
              <a:r>
                <a:rPr lang="de-DE" sz="1200" i="1" dirty="0">
                  <a:solidFill>
                    <a:schemeClr val="tx2"/>
                  </a:solidFill>
                </a:rPr>
                <a:t>nehmen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912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62475A1-D287-4AB5-BF23-84CEF5EBD11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693267"/>
            <a:ext cx="1391215" cy="1070223"/>
          </a:xfrm>
          <a:prstGeom prst="rect">
            <a:avLst/>
          </a:prstGeom>
          <a:noFill/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81E1CCA-2AB0-46EC-AD7F-4293D16847E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1232" y="555094"/>
            <a:ext cx="6841088" cy="439025"/>
          </a:xfrm>
        </p:spPr>
        <p:txBody>
          <a:bodyPr/>
          <a:lstStyle/>
          <a:p>
            <a:r>
              <a:rPr lang="de-DE" dirty="0"/>
              <a:t>Daten und Fakten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4811ED-919E-40DF-B038-9ED77AEC06F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7544" y="1203599"/>
            <a:ext cx="8064896" cy="439025"/>
          </a:xfrm>
        </p:spPr>
        <p:txBody>
          <a:bodyPr/>
          <a:lstStyle/>
          <a:p>
            <a:r>
              <a:rPr lang="de-DE" sz="1200" b="1" dirty="0"/>
              <a:t>Projektzeitraum</a:t>
            </a:r>
            <a:r>
              <a:rPr lang="de-DE" sz="1200" dirty="0"/>
              <a:t>: 01.07.2020 bis zum 31.12.2024 </a:t>
            </a:r>
          </a:p>
          <a:p>
            <a:r>
              <a:rPr lang="de-DE" sz="1200" b="1" dirty="0"/>
              <a:t>Zahlen 31.12.22:</a:t>
            </a:r>
          </a:p>
          <a:p>
            <a:r>
              <a:rPr lang="de-DE" sz="1200" b="1" dirty="0"/>
              <a:t>112 Standorte </a:t>
            </a:r>
            <a:r>
              <a:rPr lang="de-DE" sz="1200" dirty="0"/>
              <a:t>bundesweit , 1726 neue Ehrenamtliche und 3911 Begleitete</a:t>
            </a:r>
          </a:p>
          <a:p>
            <a:r>
              <a:rPr lang="de-DE" sz="1200" dirty="0"/>
              <a:t>Über 630 PR-Maßnahmen, Vorträge und Workshops</a:t>
            </a:r>
          </a:p>
          <a:p>
            <a:pPr>
              <a:spcBef>
                <a:spcPts val="600"/>
              </a:spcBef>
            </a:pPr>
            <a:r>
              <a:rPr lang="de-DE" sz="1200" b="1" dirty="0"/>
              <a:t>Mögliche Projekte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200" dirty="0"/>
              <a:t>Angebote zur persönlichen Begleitung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200" dirty="0"/>
              <a:t>Angebote zur telefonischen Begleitung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200" dirty="0"/>
              <a:t>Angebote zur Steigerung der Mobilität in Alltag und Freizeit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200" dirty="0"/>
              <a:t>Treffpunkte zur Förderung der Gemeinschaft und Geselligkeit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200" dirty="0"/>
              <a:t>Angebotsnetz im Stadtteil / in der Region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200" dirty="0"/>
              <a:t>Hausbesuch</a:t>
            </a:r>
            <a:endParaRPr lang="de-DE" sz="1200" b="1" dirty="0"/>
          </a:p>
          <a:p>
            <a:pPr>
              <a:spcBef>
                <a:spcPts val="600"/>
              </a:spcBef>
            </a:pPr>
            <a:r>
              <a:rPr lang="de-DE" sz="1200" b="1" dirty="0"/>
              <a:t>Zielgruppe: </a:t>
            </a:r>
          </a:p>
          <a:p>
            <a:r>
              <a:rPr lang="de-DE" sz="1200" dirty="0"/>
              <a:t>Senioren ab ca. 65 Jahre, die in der Häuslichkeit leben, </a:t>
            </a:r>
          </a:p>
          <a:p>
            <a:r>
              <a:rPr lang="de-DE" sz="1200" dirty="0"/>
              <a:t>Ehrenamtliche jeglichen Alters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0CEC76E-187E-41F2-AA53-0A023F9150D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54425"/>
            <a:ext cx="1357575" cy="538842"/>
          </a:xfrm>
          <a:prstGeom prst="rect">
            <a:avLst/>
          </a:prstGeom>
          <a:noFill/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784F788-1D81-4F65-8EFC-E8431859FDE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076960"/>
            <a:ext cx="1075239" cy="143331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22E729A-A581-4F72-BC1A-21998D612AB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79" y="2763490"/>
            <a:ext cx="933445" cy="1433314"/>
          </a:xfrm>
          <a:prstGeom prst="rect">
            <a:avLst/>
          </a:prstGeom>
        </p:spPr>
      </p:pic>
      <p:pic>
        <p:nvPicPr>
          <p:cNvPr id="10" name="Grafik 9" descr="Ein Bild, das Person, drinnen, haltend, Kind enthält.&#10;&#10;Automatisch generierte Beschreibung">
            <a:extLst>
              <a:ext uri="{FF2B5EF4-FFF2-40B4-BE49-F238E27FC236}">
                <a16:creationId xmlns:a16="http://schemas.microsoft.com/office/drawing/2014/main" id="{451AE67A-2C5F-44A4-83FF-6EB1EAE50E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479" y="3191335"/>
            <a:ext cx="1596857" cy="91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5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585F3D6-209D-4F66-A76C-76692ADBA1F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Übersicht Standorte</a:t>
            </a:r>
          </a:p>
        </p:txBody>
      </p:sp>
      <p:sp>
        <p:nvSpPr>
          <p:cNvPr id="33" name="Inhaltsplatzhalter 3">
            <a:extLst>
              <a:ext uri="{FF2B5EF4-FFF2-40B4-BE49-F238E27FC236}">
                <a16:creationId xmlns:a16="http://schemas.microsoft.com/office/drawing/2014/main" id="{ADA19BB7-01AD-4638-A96A-D0934CD53FC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1560" y="1275606"/>
            <a:ext cx="2304256" cy="295232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dirty="0"/>
              <a:t>BaWü:                  7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dirty="0"/>
              <a:t>Bayern:              26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dirty="0"/>
              <a:t>Berlin:                  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dirty="0"/>
              <a:t>Bremen:               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dirty="0"/>
              <a:t>HH:                      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dirty="0"/>
              <a:t>Hessen:                9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dirty="0"/>
              <a:t>Niedersachsen: 14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dirty="0"/>
              <a:t>NRW:                 21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dirty="0"/>
              <a:t>RLP:                     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dirty="0"/>
              <a:t>Saarland:             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dirty="0"/>
              <a:t>Schleswig-H:      3	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400" dirty="0"/>
          </a:p>
        </p:txBody>
      </p:sp>
      <p:sp>
        <p:nvSpPr>
          <p:cNvPr id="34" name="Inhaltsplatzhalter 3">
            <a:extLst>
              <a:ext uri="{FF2B5EF4-FFF2-40B4-BE49-F238E27FC236}">
                <a16:creationId xmlns:a16="http://schemas.microsoft.com/office/drawing/2014/main" id="{976A3C4E-8766-417A-B8B9-6D34201E4237}"/>
              </a:ext>
            </a:extLst>
          </p:cNvPr>
          <p:cNvSpPr txBox="1">
            <a:spLocks/>
          </p:cNvSpPr>
          <p:nvPr/>
        </p:nvSpPr>
        <p:spPr>
          <a:xfrm>
            <a:off x="2771800" y="1273397"/>
            <a:ext cx="2304256" cy="295232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Char char="•"/>
              <a:defRPr sz="18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kern="0" dirty="0"/>
              <a:t>Brandenburg:         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kern="0" dirty="0"/>
              <a:t>MVP:	                 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kern="0" dirty="0"/>
              <a:t>Sachsen:                  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kern="0" dirty="0"/>
              <a:t>Sachsen-Anhalt:     3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kern="0" dirty="0"/>
              <a:t>Thüringen:              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400" kern="0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ADD6C9E1-E7F4-437A-9C32-19E9B35ED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096044"/>
              </p:ext>
            </p:extLst>
          </p:nvPr>
        </p:nvGraphicFramePr>
        <p:xfrm>
          <a:off x="3840937" y="3446526"/>
          <a:ext cx="1492711" cy="1069441"/>
        </p:xfrm>
        <a:graphic>
          <a:graphicData uri="http://schemas.openxmlformats.org/drawingml/2006/table">
            <a:tbl>
              <a:tblPr/>
              <a:tblGrid>
                <a:gridCol w="25400">
                  <a:extLst>
                    <a:ext uri="{9D8B030D-6E8A-4147-A177-3AD203B41FA5}">
                      <a16:colId xmlns:a16="http://schemas.microsoft.com/office/drawing/2014/main" val="3349444684"/>
                    </a:ext>
                  </a:extLst>
                </a:gridCol>
                <a:gridCol w="533486">
                  <a:extLst>
                    <a:ext uri="{9D8B030D-6E8A-4147-A177-3AD203B41FA5}">
                      <a16:colId xmlns:a16="http://schemas.microsoft.com/office/drawing/2014/main" val="3332404626"/>
                    </a:ext>
                  </a:extLst>
                </a:gridCol>
                <a:gridCol w="158336">
                  <a:extLst>
                    <a:ext uri="{9D8B030D-6E8A-4147-A177-3AD203B41FA5}">
                      <a16:colId xmlns:a16="http://schemas.microsoft.com/office/drawing/2014/main" val="4172687489"/>
                    </a:ext>
                  </a:extLst>
                </a:gridCol>
                <a:gridCol w="775489">
                  <a:extLst>
                    <a:ext uri="{9D8B030D-6E8A-4147-A177-3AD203B41FA5}">
                      <a16:colId xmlns:a16="http://schemas.microsoft.com/office/drawing/2014/main" val="4400767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0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0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0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876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0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0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698975"/>
                  </a:ext>
                </a:extLst>
              </a:tr>
              <a:tr h="86227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0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2021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4962854"/>
                  </a:ext>
                </a:extLst>
              </a:tr>
              <a:tr h="15636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0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00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503502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F4D290FE-4A1A-4EB6-8072-BBD22285F0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4011775" y="3399575"/>
            <a:ext cx="381053" cy="28579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F58BBEB-D689-4EBF-A5C0-CEC669B19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091" y="3745130"/>
            <a:ext cx="266737" cy="40010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649A5F5-8FB6-4DBF-8407-7D8B609A1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564" y="4192072"/>
            <a:ext cx="285790" cy="323895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7E3993E3-5634-467C-BADE-115D186FE759}"/>
              </a:ext>
            </a:extLst>
          </p:cNvPr>
          <p:cNvSpPr/>
          <p:nvPr/>
        </p:nvSpPr>
        <p:spPr bwMode="auto">
          <a:xfrm>
            <a:off x="3840937" y="3291830"/>
            <a:ext cx="1091103" cy="1296144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3F63CC3-181E-4BB3-824D-82CC9A24F0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810" y="774607"/>
            <a:ext cx="3393856" cy="409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600559C-58AB-4485-A09D-C8788A319D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0556" y="238451"/>
            <a:ext cx="6841088" cy="439025"/>
          </a:xfrm>
        </p:spPr>
        <p:txBody>
          <a:bodyPr/>
          <a:lstStyle/>
          <a:p>
            <a:r>
              <a:rPr lang="de-DE" dirty="0"/>
              <a:t>Ziele im Projekt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A7E637D-780B-4662-B500-8BFD0A82FB22}"/>
              </a:ext>
            </a:extLst>
          </p:cNvPr>
          <p:cNvSpPr txBox="1"/>
          <p:nvPr/>
        </p:nvSpPr>
        <p:spPr>
          <a:xfrm>
            <a:off x="611186" y="4231647"/>
            <a:ext cx="8065224" cy="63825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chemeClr val="bg1"/>
                </a:solidFill>
                <a:latin typeface="+mn-lt"/>
              </a:rPr>
              <a:t>Erreichen</a:t>
            </a:r>
            <a:r>
              <a:rPr lang="de-DE" sz="1600" dirty="0">
                <a:solidFill>
                  <a:schemeClr val="bg1"/>
                </a:solidFill>
                <a:latin typeface="+mn-lt"/>
              </a:rPr>
              <a:t> von möglichst vielen alten Menschen in der Häuslichkeit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chemeClr val="bg1"/>
                </a:solidFill>
                <a:latin typeface="+mn-lt"/>
              </a:rPr>
              <a:t>Positionierung</a:t>
            </a:r>
            <a:r>
              <a:rPr lang="de-DE" sz="1600" dirty="0">
                <a:solidFill>
                  <a:schemeClr val="bg1"/>
                </a:solidFill>
                <a:latin typeface="+mn-lt"/>
              </a:rPr>
              <a:t> als </a:t>
            </a:r>
            <a:r>
              <a:rPr lang="de-DE" sz="1600" b="1" dirty="0">
                <a:solidFill>
                  <a:schemeClr val="bg1"/>
                </a:solidFill>
                <a:latin typeface="+mn-lt"/>
              </a:rPr>
              <a:t>Experten</a:t>
            </a:r>
            <a:r>
              <a:rPr lang="de-DE" sz="1600" dirty="0">
                <a:solidFill>
                  <a:schemeClr val="bg1"/>
                </a:solidFill>
                <a:latin typeface="+mn-lt"/>
              </a:rPr>
              <a:t> für den Umgang mit Einsamkeit im Alter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A465229A-D7FB-44CF-9345-C9A990B0EA0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0573425"/>
              </p:ext>
            </p:extLst>
          </p:nvPr>
        </p:nvGraphicFramePr>
        <p:xfrm>
          <a:off x="467590" y="645298"/>
          <a:ext cx="8676410" cy="3588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fik 7" descr="Netzwerk">
            <a:extLst>
              <a:ext uri="{FF2B5EF4-FFF2-40B4-BE49-F238E27FC236}">
                <a16:creationId xmlns:a16="http://schemas.microsoft.com/office/drawing/2014/main" id="{7BE1E33E-7CD5-4ACA-99FE-4FADD42296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1356" y="2005749"/>
            <a:ext cx="813296" cy="813296"/>
          </a:xfrm>
          <a:prstGeom prst="rect">
            <a:avLst/>
          </a:prstGeom>
        </p:spPr>
      </p:pic>
      <p:pic>
        <p:nvPicPr>
          <p:cNvPr id="10" name="Grafik 9" descr="Recherche">
            <a:extLst>
              <a:ext uri="{FF2B5EF4-FFF2-40B4-BE49-F238E27FC236}">
                <a16:creationId xmlns:a16="http://schemas.microsoft.com/office/drawing/2014/main" id="{7374E0A9-6868-497F-A96F-E31E6DCCEE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0556" y="3130499"/>
            <a:ext cx="723792" cy="72379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E5904D7-F993-4DAA-8E84-DF6497EDD9C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4" y="1047545"/>
            <a:ext cx="595653" cy="64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8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585F3D6-209D-4F66-A76C-76692ADBA1F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1232" y="322153"/>
            <a:ext cx="6841088" cy="439025"/>
          </a:xfrm>
        </p:spPr>
        <p:txBody>
          <a:bodyPr/>
          <a:lstStyle/>
          <a:p>
            <a:r>
              <a:rPr lang="de-DE" dirty="0"/>
              <a:t>Erkenntnisse</a:t>
            </a:r>
          </a:p>
        </p:txBody>
      </p:sp>
      <p:pic>
        <p:nvPicPr>
          <p:cNvPr id="18" name="Grafik 17" descr="Verbindungen">
            <a:extLst>
              <a:ext uri="{FF2B5EF4-FFF2-40B4-BE49-F238E27FC236}">
                <a16:creationId xmlns:a16="http://schemas.microsoft.com/office/drawing/2014/main" id="{EB2017EF-18A9-4E43-B798-AEB6272884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4456" y="865339"/>
            <a:ext cx="1009352" cy="1009352"/>
          </a:xfrm>
          <a:prstGeom prst="rect">
            <a:avLst/>
          </a:prstGeom>
        </p:spPr>
      </p:pic>
      <p:pic>
        <p:nvPicPr>
          <p:cNvPr id="24" name="Grafik 23" descr="Highwayszenerie">
            <a:extLst>
              <a:ext uri="{FF2B5EF4-FFF2-40B4-BE49-F238E27FC236}">
                <a16:creationId xmlns:a16="http://schemas.microsoft.com/office/drawing/2014/main" id="{47FFC2D5-B51A-43B5-9419-B842C397FE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86199" y="728118"/>
            <a:ext cx="966121" cy="966121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BD8F52F1-180B-4F16-86A2-B23512714FFE}"/>
              </a:ext>
            </a:extLst>
          </p:cNvPr>
          <p:cNvSpPr txBox="1"/>
          <p:nvPr/>
        </p:nvSpPr>
        <p:spPr>
          <a:xfrm>
            <a:off x="833688" y="1911327"/>
            <a:ext cx="266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chemeClr val="accent6"/>
                </a:solidFill>
                <a:latin typeface="+mj-lt"/>
              </a:rPr>
              <a:t>Kommunen &amp; Kooperationspartner signalisieren Mitwirkungsabsichten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9A9E23F1-61ED-4174-8931-6419A7562E01}"/>
              </a:ext>
            </a:extLst>
          </p:cNvPr>
          <p:cNvSpPr txBox="1"/>
          <p:nvPr/>
        </p:nvSpPr>
        <p:spPr>
          <a:xfrm>
            <a:off x="6048917" y="1650600"/>
            <a:ext cx="1697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chemeClr val="accent6"/>
                </a:solidFill>
                <a:latin typeface="+mj-lt"/>
              </a:rPr>
              <a:t>Neue Wege zur Zielgruppe sind notwendig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82EFB0A4-FF72-482D-BA0D-30B5C5142A93}"/>
              </a:ext>
            </a:extLst>
          </p:cNvPr>
          <p:cNvSpPr txBox="1"/>
          <p:nvPr/>
        </p:nvSpPr>
        <p:spPr>
          <a:xfrm>
            <a:off x="6727916" y="3728277"/>
            <a:ext cx="1697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chemeClr val="accent6"/>
                </a:solidFill>
                <a:latin typeface="+mj-lt"/>
              </a:rPr>
              <a:t>Präsenz des Themas in der Öffentlichkeit weiter stärken</a:t>
            </a:r>
          </a:p>
        </p:txBody>
      </p:sp>
      <p:pic>
        <p:nvPicPr>
          <p:cNvPr id="36" name="Grafik 35" descr="Netzwerk">
            <a:extLst>
              <a:ext uri="{FF2B5EF4-FFF2-40B4-BE49-F238E27FC236}">
                <a16:creationId xmlns:a16="http://schemas.microsoft.com/office/drawing/2014/main" id="{8BAFAC28-2417-42D2-8E7B-910D1CC255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65198" y="2616722"/>
            <a:ext cx="1083886" cy="1083886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0991C64-64C1-42D1-9C5A-A7ED342DB383}"/>
              </a:ext>
            </a:extLst>
          </p:cNvPr>
          <p:cNvGrpSpPr/>
          <p:nvPr/>
        </p:nvGrpSpPr>
        <p:grpSpPr>
          <a:xfrm>
            <a:off x="4177788" y="2003938"/>
            <a:ext cx="1394732" cy="1107440"/>
            <a:chOff x="736780" y="1277368"/>
            <a:chExt cx="1394732" cy="1107440"/>
          </a:xfrm>
        </p:grpSpPr>
        <p:pic>
          <p:nvPicPr>
            <p:cNvPr id="40" name="Grafik 39" descr="Mann mit Stock">
              <a:extLst>
                <a:ext uri="{FF2B5EF4-FFF2-40B4-BE49-F238E27FC236}">
                  <a16:creationId xmlns:a16="http://schemas.microsoft.com/office/drawing/2014/main" id="{3975BD19-9837-4964-A5EF-6D958D77C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17112" y="1277368"/>
              <a:ext cx="914400" cy="914400"/>
            </a:xfrm>
            <a:prstGeom prst="rect">
              <a:avLst/>
            </a:prstGeom>
          </p:spPr>
        </p:pic>
        <p:pic>
          <p:nvPicPr>
            <p:cNvPr id="42" name="Grafik 41" descr="Frau mit Stock">
              <a:extLst>
                <a:ext uri="{FF2B5EF4-FFF2-40B4-BE49-F238E27FC236}">
                  <a16:creationId xmlns:a16="http://schemas.microsoft.com/office/drawing/2014/main" id="{8448EDEF-9CC5-4095-86FE-EF7F02280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36780" y="1470408"/>
              <a:ext cx="914400" cy="914400"/>
            </a:xfrm>
            <a:prstGeom prst="rect">
              <a:avLst/>
            </a:prstGeom>
          </p:spPr>
        </p:pic>
      </p:grpSp>
      <p:sp>
        <p:nvSpPr>
          <p:cNvPr id="43" name="Textfeld 42">
            <a:extLst>
              <a:ext uri="{FF2B5EF4-FFF2-40B4-BE49-F238E27FC236}">
                <a16:creationId xmlns:a16="http://schemas.microsoft.com/office/drawing/2014/main" id="{843F9584-140B-43C2-8F41-A859E2A645E3}"/>
              </a:ext>
            </a:extLst>
          </p:cNvPr>
          <p:cNvSpPr txBox="1"/>
          <p:nvPr/>
        </p:nvSpPr>
        <p:spPr>
          <a:xfrm>
            <a:off x="3853565" y="3205901"/>
            <a:ext cx="222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+mj-lt"/>
              </a:rPr>
              <a:t>Thema „Einsamkeit“ trifft auf Resonanz</a:t>
            </a:r>
          </a:p>
        </p:txBody>
      </p:sp>
      <p:pic>
        <p:nvPicPr>
          <p:cNvPr id="17" name="Grafik 16" descr="Besprechung">
            <a:extLst>
              <a:ext uri="{FF2B5EF4-FFF2-40B4-BE49-F238E27FC236}">
                <a16:creationId xmlns:a16="http://schemas.microsoft.com/office/drawing/2014/main" id="{D8822788-4D97-47B8-8282-927BC6A38A6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14852" y="2706790"/>
            <a:ext cx="1083886" cy="1083886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DB0F0438-96B0-47BF-94A0-A5128F10F72A}"/>
              </a:ext>
            </a:extLst>
          </p:cNvPr>
          <p:cNvSpPr txBox="1"/>
          <p:nvPr/>
        </p:nvSpPr>
        <p:spPr>
          <a:xfrm>
            <a:off x="639905" y="3739248"/>
            <a:ext cx="2664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chemeClr val="accent6"/>
                </a:solidFill>
                <a:latin typeface="+mj-lt"/>
              </a:rPr>
              <a:t>Zusammenarbeit mit anderen Hilfsorganisationen und Kommunen  ist wesentlich für das Erreichen der Ziele</a:t>
            </a:r>
          </a:p>
        </p:txBody>
      </p:sp>
    </p:spTree>
    <p:extLst>
      <p:ext uri="{BB962C8B-B14F-4D97-AF65-F5344CB8AC3E}">
        <p14:creationId xmlns:p14="http://schemas.microsoft.com/office/powerpoint/2010/main" val="125754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1F13268-7F72-E1B0-2F48-DDE4A4FEAC2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Miteinander-Füreinander in Sachsen-Anhalt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607C2E-6E7E-3E4A-16E7-E7F2A0647A2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1232" y="1213632"/>
            <a:ext cx="6841088" cy="3302334"/>
          </a:xfrm>
        </p:spPr>
        <p:txBody>
          <a:bodyPr/>
          <a:lstStyle/>
          <a:p>
            <a:pPr marL="0" indent="0"/>
            <a:r>
              <a:rPr lang="de-DE" sz="1200" dirty="0"/>
              <a:t>Projektziel: </a:t>
            </a:r>
          </a:p>
          <a:p>
            <a:pPr marL="0" indent="0"/>
            <a:r>
              <a:rPr lang="de-DE" sz="1200" dirty="0"/>
              <a:t>Aufbau von niedrigschwelligen Angeboten zur Förderung von Gemeinschaft und Geselligkeit</a:t>
            </a:r>
          </a:p>
          <a:p>
            <a:pPr>
              <a:buFontTx/>
              <a:buChar char="-"/>
            </a:pPr>
            <a:r>
              <a:rPr lang="de-DE" sz="1200" dirty="0"/>
              <a:t>Haldensleben- 1 Senioren Café und 1 Kreativgruppe (3x monatlich)</a:t>
            </a:r>
          </a:p>
          <a:p>
            <a:pPr>
              <a:buFontTx/>
              <a:buChar char="-"/>
            </a:pPr>
            <a:r>
              <a:rPr lang="de-DE" sz="1200" dirty="0"/>
              <a:t>Ballenstedt – 1 Senioren Café und 1 Kreativgruppe (3x monatlich )</a:t>
            </a:r>
          </a:p>
          <a:p>
            <a:pPr>
              <a:buFontTx/>
              <a:buChar char="-"/>
            </a:pPr>
            <a:endParaRPr lang="de-DE" sz="1200" dirty="0"/>
          </a:p>
          <a:p>
            <a:pPr>
              <a:buFontTx/>
              <a:buChar char="-"/>
            </a:pPr>
            <a:r>
              <a:rPr lang="de-DE" sz="1200" dirty="0"/>
              <a:t>Weißenfels – 1 Wandergruppe und 1 Senioren Café als offenes Angebot (3xmonatlich)</a:t>
            </a:r>
          </a:p>
          <a:p>
            <a:pPr>
              <a:buFontTx/>
              <a:buChar char="-"/>
            </a:pPr>
            <a:endParaRPr lang="de-DE" sz="1200" dirty="0"/>
          </a:p>
          <a:p>
            <a:pPr marL="0" indent="0"/>
            <a:r>
              <a:rPr lang="de-DE" sz="1200" dirty="0"/>
              <a:t>Besonderheiten im Projekt:</a:t>
            </a:r>
          </a:p>
          <a:p>
            <a:pPr marL="0" indent="0"/>
            <a:r>
              <a:rPr lang="de-DE" sz="1200" dirty="0"/>
              <a:t>Nachhaltigkeit: Findung eines ehrenamtlichen Teams zur Organisation des Senioren </a:t>
            </a:r>
            <a:r>
              <a:rPr lang="de-DE" sz="1200" dirty="0" err="1"/>
              <a:t>Cafes</a:t>
            </a:r>
            <a:r>
              <a:rPr lang="de-DE" sz="1200" dirty="0"/>
              <a:t> und der Angebote über die Projektlaufzeit hinaus</a:t>
            </a:r>
          </a:p>
          <a:p>
            <a:pPr marL="0" indent="0"/>
            <a:r>
              <a:rPr lang="de-DE" sz="1200" dirty="0"/>
              <a:t>Start mit der Seniorenbefragung an allen Standorten in Sachsen-Anhalt</a:t>
            </a:r>
          </a:p>
          <a:p>
            <a:pPr marL="0" indent="0"/>
            <a:r>
              <a:rPr lang="de-DE" sz="1200" dirty="0"/>
              <a:t>Wissenschaftliche Begleitung durch die Hochschule Magdeburg</a:t>
            </a:r>
          </a:p>
          <a:p>
            <a:pPr marL="0" indent="0"/>
            <a:r>
              <a:rPr lang="de-DE" sz="1200" dirty="0"/>
              <a:t>Aktive Zusammenarbeit mit Kommune und Landkreis</a:t>
            </a:r>
          </a:p>
          <a:p>
            <a:pPr marL="171450" indent="-171450">
              <a:buFontTx/>
              <a:buChar char="-"/>
            </a:pPr>
            <a:endParaRPr lang="de-DE" sz="1200" dirty="0"/>
          </a:p>
          <a:p>
            <a:pPr marL="0" indent="0"/>
            <a:r>
              <a:rPr lang="de-DE" sz="1200" dirty="0"/>
              <a:t> </a:t>
            </a:r>
          </a:p>
          <a:p>
            <a:pPr marL="0" indent="0"/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29180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>
</file>

<file path=ppt/theme/theme1.xml><?xml version="1.0" encoding="utf-8"?>
<a:theme xmlns:a="http://schemas.openxmlformats.org/drawingml/2006/main" name="Vorlage Powerpoint CD 2016">
  <a:themeElements>
    <a:clrScheme name="Benutzerdefiniert 1">
      <a:dk1>
        <a:srgbClr val="FF0000"/>
      </a:dk1>
      <a:lt1>
        <a:srgbClr val="FFFFFF"/>
      </a:lt1>
      <a:dk2>
        <a:srgbClr val="000000"/>
      </a:dk2>
      <a:lt2>
        <a:srgbClr val="FF0000"/>
      </a:lt2>
      <a:accent1>
        <a:srgbClr val="FFFFFF"/>
      </a:accent1>
      <a:accent2>
        <a:srgbClr val="FF0000"/>
      </a:accent2>
      <a:accent3>
        <a:srgbClr val="000000"/>
      </a:accent3>
      <a:accent4>
        <a:srgbClr val="7F7F7F"/>
      </a:accent4>
      <a:accent5>
        <a:srgbClr val="3F3F3F"/>
      </a:accent5>
      <a:accent6>
        <a:srgbClr val="262626"/>
      </a:accent6>
      <a:hlink>
        <a:srgbClr val="FF0000"/>
      </a:hlink>
      <a:folHlink>
        <a:srgbClr val="FF0000"/>
      </a:folHlink>
    </a:clrScheme>
    <a:fontScheme name="Palatino">
      <a:majorFont>
        <a:latin typeface="Palatino Linotype"/>
        <a:ea typeface="ＭＳ Ｐゴシック"/>
        <a:cs typeface=""/>
      </a:majorFont>
      <a:minorFont>
        <a:latin typeface="Palatino Linotyp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PraesentationsMaster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sMaster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sMaster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sMaster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sMaster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sMaster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sMaster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sMaster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sMaster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sMaster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sMaster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sMaster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orlagendatei_POTX_CD_Standard.potx" id="{1715E135-BEF0-47A8-9529-8228A367EA11}" vid="{31E05D06-0287-4165-B49A-837896BBDC2D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7501C5413A7F547B23210FC781DCFC4" ma:contentTypeVersion="10" ma:contentTypeDescription="Ein neues Dokument erstellen." ma:contentTypeScope="" ma:versionID="98dbff47c277f6adcbef8850932eddab">
  <xsd:schema xmlns:xsd="http://www.w3.org/2001/XMLSchema" xmlns:xs="http://www.w3.org/2001/XMLSchema" xmlns:p="http://schemas.microsoft.com/office/2006/metadata/properties" xmlns:ns2="d4853f43-446e-4a25-a967-69b2a244be5e" xmlns:ns3="ec76fe93-c040-420f-af1b-a4a9f46f9a41" targetNamespace="http://schemas.microsoft.com/office/2006/metadata/properties" ma:root="true" ma:fieldsID="f00f98ece539d5238d70edf45e1f61d3" ns2:_="" ns3:_="">
    <xsd:import namespace="d4853f43-446e-4a25-a967-69b2a244be5e"/>
    <xsd:import namespace="ec76fe93-c040-420f-af1b-a4a9f46f9a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853f43-446e-4a25-a967-69b2a244be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76fe93-c040-420f-af1b-a4a9f46f9a4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00D00A-B9B2-4967-8BA2-AC1FBB298186}">
  <ds:schemaRefs>
    <ds:schemaRef ds:uri="http://purl.org/dc/terms/"/>
    <ds:schemaRef ds:uri="ec76fe93-c040-420f-af1b-a4a9f46f9a41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d4853f43-446e-4a25-a967-69b2a244be5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D31C78A-EFE2-419D-83E3-B822CB0098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853f43-446e-4a25-a967-69b2a244be5e"/>
    <ds:schemaRef ds:uri="ec76fe93-c040-420f-af1b-a4a9f46f9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B91FD8-5A50-47DE-B46F-06F47D3EDE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Vorlagendatei_POTX_CD_Standard</Template>
  <TotalTime>0</TotalTime>
  <Words>386</Words>
  <Application>Microsoft Macintosh PowerPoint</Application>
  <PresentationFormat>Bildschirmpräsentation (16:9)</PresentationFormat>
  <Paragraphs>83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Palatino Linotype</vt:lpstr>
      <vt:lpstr>Wingdings</vt:lpstr>
      <vt:lpstr>Vorlage Powerpoint CD 2016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SoCura GmbH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Schneider, Yasmin</dc:creator>
  <cp:lastModifiedBy>Melanie Siemroth</cp:lastModifiedBy>
  <cp:revision>288</cp:revision>
  <cp:lastPrinted>2020-10-19T10:28:31Z</cp:lastPrinted>
  <dcterms:created xsi:type="dcterms:W3CDTF">2020-06-04T14:53:09Z</dcterms:created>
  <dcterms:modified xsi:type="dcterms:W3CDTF">2023-12-04T09:44:27Z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0x010100E7501C5413A7F547B23210FC781DCFC4</vt:lpwstr>
  </property>
</Properties>
</file>