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57" r:id="rId2"/>
    <p:sldId id="258" r:id="rId3"/>
    <p:sldId id="279" r:id="rId4"/>
    <p:sldId id="280" r:id="rId5"/>
    <p:sldId id="281" r:id="rId6"/>
    <p:sldId id="284" r:id="rId7"/>
    <p:sldId id="285" r:id="rId8"/>
    <p:sldId id="286" r:id="rId9"/>
    <p:sldId id="289" r:id="rId10"/>
    <p:sldId id="290" r:id="rId11"/>
    <p:sldId id="287" r:id="rId12"/>
    <p:sldId id="288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4F421-DB66-4445-BF58-9BA604C299A6}" type="datetimeFigureOut">
              <a:rPr lang="de-DE" smtClean="0"/>
              <a:t>04.12.23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37B2E-28EE-4319-A7CD-2567F88928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3406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22" name="Unt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7A15-6646-4EB5-8222-9DA4655C7343}" type="datetime1">
              <a:rPr lang="de-DE" smtClean="0"/>
              <a:t>04.12.23</a:t>
            </a:fld>
            <a:endParaRPr lang="de-DE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peter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0ED6-6D0D-420E-84D7-E54F4F337B9D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A038-BCA7-46F6-BCBA-5EE896500603}" type="datetime1">
              <a:rPr lang="de-DE" smtClean="0"/>
              <a:t>04.12.23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peter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0ED6-6D0D-420E-84D7-E54F4F337B9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284E-6AAC-4E7C-91B9-62A67466A311}" type="datetime1">
              <a:rPr lang="de-DE" smtClean="0"/>
              <a:t>04.12.23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peter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0ED6-6D0D-420E-84D7-E54F4F337B9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579D-06D8-422B-9A75-DBBED775FF91}" type="datetime1">
              <a:rPr lang="de-DE" smtClean="0"/>
              <a:t>04.12.23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peter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0ED6-6D0D-420E-84D7-E54F4F337B9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E577-4FD6-499B-823D-1BA9C2EF7E93}" type="datetime1">
              <a:rPr lang="de-DE" smtClean="0"/>
              <a:t>04.12.23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peter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0ED6-6D0D-420E-84D7-E54F4F337B9D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Rechtec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BA5D-31D3-4FE7-9901-3DDD8AB19953}" type="datetime1">
              <a:rPr lang="de-DE" smtClean="0"/>
              <a:t>04.12.23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peter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0ED6-6D0D-420E-84D7-E54F4F337B9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C5E9-7F60-4902-8B62-41705051BB4D}" type="datetime1">
              <a:rPr lang="de-DE" smtClean="0"/>
              <a:t>04.12.23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peter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0ED6-6D0D-420E-84D7-E54F4F337B9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30FB-6807-49B1-9C1D-EE7D936CEF84}" type="datetime1">
              <a:rPr lang="de-DE" smtClean="0"/>
              <a:t>04.12.23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peter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0ED6-6D0D-420E-84D7-E54F4F337B9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887E-192B-467C-A8EE-E1A1F41C97BE}" type="datetime1">
              <a:rPr lang="de-DE" smtClean="0"/>
              <a:t>04.12.23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peter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0ED6-6D0D-420E-84D7-E54F4F337B9D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Rechtec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93AA-678F-441C-8101-1EC1A92CF6D0}" type="datetime1">
              <a:rPr lang="de-DE" smtClean="0"/>
              <a:t>04.12.23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peter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0ED6-6D0D-420E-84D7-E54F4F337B9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2AF4-5DF0-46B1-A81C-3E5F0F6B13CC}" type="datetime1">
              <a:rPr lang="de-DE" smtClean="0"/>
              <a:t>04.12.23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peter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0ED6-6D0D-420E-84D7-E54F4F337B9D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9" name="Flussdiagramm: Proz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ussdiagramm: Proz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rei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d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/>
              <a:t>Textmasterformat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3C0099E-9252-4CC2-9BEC-88FA8FD377DF}" type="datetime1">
              <a:rPr lang="de-DE" smtClean="0"/>
              <a:t>04.12.23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de-DE"/>
              <a:t>Dr. peter</a:t>
            </a:r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680ED6-6D0D-420E-84D7-E54F4F337B9D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Rechtec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Spezifische Aspekte der Einsamkeit im Alter</a:t>
            </a:r>
          </a:p>
          <a:p>
            <a:pPr marL="0" indent="0">
              <a:buNone/>
            </a:pPr>
            <a:r>
              <a:rPr lang="de-DE" b="1" dirty="0"/>
              <a:t>_________________________________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/>
              <a:t>Dr.  Peter-Georg Albrecht, Hochschule Magdeburg-Stendal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2572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6247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b="1" dirty="0"/>
              <a:t>Gruppenaktivitäten, Einzelgesprächsinterventionen und </a:t>
            </a:r>
            <a:r>
              <a:rPr lang="de-DE" b="1" dirty="0" err="1"/>
              <a:t>Engagierteneinbezug</a:t>
            </a:r>
            <a:r>
              <a:rPr lang="de-DE" b="1" dirty="0"/>
              <a:t>…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Soziale </a:t>
            </a:r>
            <a:r>
              <a:rPr lang="de-DE" b="1" dirty="0"/>
              <a:t>gemeinsame Aktivitäten </a:t>
            </a:r>
            <a:r>
              <a:rPr lang="de-DE" dirty="0"/>
              <a:t>(wie die „Kaffeerunde“ oder das „Seniorenturnen“) sind hoch attraktiv.</a:t>
            </a:r>
          </a:p>
          <a:p>
            <a:pPr marL="0" indent="0">
              <a:buNone/>
            </a:pPr>
            <a:r>
              <a:rPr lang="de-DE" dirty="0"/>
              <a:t>Thematisch hoch erwünscht sind bspw. die „Beratung für eine Pflegesituation oder eintretende Pflegebedürftigkeit“ oder die „Beratung und Unterstützung in persönlichen, rechtlichen, finanziellen bzw. steuerlichen Angelegenheiten“ .</a:t>
            </a:r>
          </a:p>
          <a:p>
            <a:pPr marL="0" indent="0">
              <a:buNone/>
            </a:pPr>
            <a:r>
              <a:rPr lang="de-DE" dirty="0"/>
              <a:t>Und individuelle </a:t>
            </a:r>
            <a:r>
              <a:rPr lang="de-DE" b="1" dirty="0"/>
              <a:t>Einzelgespräche</a:t>
            </a:r>
            <a:r>
              <a:rPr lang="de-DE" dirty="0"/>
              <a:t>,!</a:t>
            </a:r>
          </a:p>
          <a:p>
            <a:pPr marL="0" indent="0">
              <a:buNone/>
            </a:pPr>
            <a:r>
              <a:rPr lang="de-DE" dirty="0"/>
              <a:t>Dabei können freiwillig </a:t>
            </a:r>
            <a:r>
              <a:rPr lang="de-DE" b="1" dirty="0"/>
              <a:t>Engagierte</a:t>
            </a:r>
            <a:r>
              <a:rPr lang="de-DE" dirty="0"/>
              <a:t> unterstützen.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Notwendig sind Intervention, die auf  </a:t>
            </a:r>
            <a:r>
              <a:rPr lang="de-DE" b="1" dirty="0"/>
              <a:t>Veränderung bzw. wenigstens einen gute Umgang mit negativen individuellen Wahrnehmungs- und Deutungsmustern </a:t>
            </a:r>
            <a:r>
              <a:rPr lang="de-DE" dirty="0"/>
              <a:t>ausgerichtet sind!</a:t>
            </a:r>
          </a:p>
        </p:txBody>
      </p:sp>
    </p:spTree>
    <p:extLst>
      <p:ext uri="{BB962C8B-B14F-4D97-AF65-F5344CB8AC3E}">
        <p14:creationId xmlns:p14="http://schemas.microsoft.com/office/powerpoint/2010/main" val="4177240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6247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/>
              <a:t>Gruppenaktivitäten, Einzelgesprächsinterventionen und </a:t>
            </a:r>
            <a:r>
              <a:rPr lang="de-DE" b="1" dirty="0" err="1"/>
              <a:t>Engagierteneinbezug</a:t>
            </a:r>
            <a:r>
              <a:rPr lang="de-DE" b="1" dirty="0"/>
              <a:t> 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/>
              <a:t>…sind die Schlüssel gegen Einsamkeit!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Zu beachten ist jedoch:</a:t>
            </a:r>
          </a:p>
          <a:p>
            <a:pPr marL="0" indent="0">
              <a:buNone/>
            </a:pPr>
            <a:r>
              <a:rPr lang="de-DE" dirty="0"/>
              <a:t>-„Die überwiegenden regelmäßigen Kontakte der alten Menschen“ wie auch der Einsamen finden im „direkten und engen Familien- und Freundeskreis“ statt. </a:t>
            </a:r>
          </a:p>
          <a:p>
            <a:pPr marL="0" indent="0">
              <a:buNone/>
            </a:pPr>
            <a:r>
              <a:rPr lang="de-DE" dirty="0"/>
              <a:t>-Dort ist „ein, wenn nicht (sogar) der wichtigste Zugangsweg zu älteren Menschen“. </a:t>
            </a:r>
          </a:p>
          <a:p>
            <a:pPr marL="0" indent="0">
              <a:buNone/>
            </a:pPr>
            <a:r>
              <a:rPr lang="de-DE" dirty="0"/>
              <a:t>-Jegliche Ansprachen müssen sich also auch „an die Familie und das soziale Umfeld richten“ (so die Malteser 2021a). </a:t>
            </a:r>
          </a:p>
        </p:txBody>
      </p:sp>
    </p:spTree>
    <p:extLst>
      <p:ext uri="{BB962C8B-B14F-4D97-AF65-F5344CB8AC3E}">
        <p14:creationId xmlns:p14="http://schemas.microsoft.com/office/powerpoint/2010/main" val="1829002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sz="2500" b="1" dirty="0"/>
              <a:t>Wissenschaftliche Quellen: </a:t>
            </a:r>
          </a:p>
          <a:p>
            <a:pPr marL="0" indent="0">
              <a:buNone/>
            </a:pPr>
            <a:r>
              <a:rPr lang="de-DE" sz="2500" dirty="0"/>
              <a:t>BMFSFJ (Hrsg.) (2020b):  Stellungnahme zum achten Bericht zur Lage der älteren Generation in Deutschland. Bundestagsdrucksache 19/21650 vom 13.08.2020. Berlin: Deutscher Bundestag.</a:t>
            </a:r>
          </a:p>
          <a:p>
            <a:pPr marL="0" indent="0">
              <a:buNone/>
            </a:pPr>
            <a:r>
              <a:rPr lang="de-DE" sz="2500" dirty="0"/>
              <a:t>BMFSFJ (Hrsg.) (2020a):  Achter Bericht zur Lage der älteren Generation in Deutschland. Bundestagsdrucksache 19/21650 vom 13.08.2020. Berlin: Deutscher Bundestag. </a:t>
            </a:r>
          </a:p>
          <a:p>
            <a:pPr marL="0" indent="0">
              <a:buNone/>
            </a:pPr>
            <a:r>
              <a:rPr lang="de-DE" sz="2500" dirty="0"/>
              <a:t>Böger, A., Wetzel, M., &amp; </a:t>
            </a:r>
            <a:r>
              <a:rPr lang="de-DE" sz="2500" dirty="0" err="1"/>
              <a:t>Huxhold</a:t>
            </a:r>
            <a:r>
              <a:rPr lang="de-DE" sz="2500" dirty="0"/>
              <a:t>, O. (2017):  Allein unter vielen oder zusammen ausgeschlossen: Einsamkeit und wahrgenommene soziale Exklusion in der zweiten Lebenshälfte. In: Mahne, K., Wolff, J.K., </a:t>
            </a:r>
            <a:r>
              <a:rPr lang="de-DE" sz="2500" dirty="0" err="1"/>
              <a:t>Simonson</a:t>
            </a:r>
            <a:r>
              <a:rPr lang="de-DE" sz="2500" dirty="0"/>
              <a:t>, J., &amp; Tesch-Römer, C. (Hrsg.): Altern im Wandel: zwei Jahrzehnte Deutscher Alterssurvey DEAS. Wiesbaden: Springer VS. S. 273-286.</a:t>
            </a:r>
          </a:p>
          <a:p>
            <a:pPr marL="0" indent="0">
              <a:buNone/>
            </a:pPr>
            <a:r>
              <a:rPr lang="de-DE" sz="2500" dirty="0"/>
              <a:t>Malteser Hilfsdienst e.V. (2021a):  Dabei sein im Alter. In: Malteser Magazin Nr. 2/2021. Köln: MHD. S. 6-12. </a:t>
            </a:r>
          </a:p>
          <a:p>
            <a:pPr marL="0" indent="0">
              <a:buNone/>
            </a:pPr>
            <a:r>
              <a:rPr lang="de-DE" sz="2500" dirty="0"/>
              <a:t>Malteser Hilfsdienst e.V. (2021b):  Leben und Einsamkeit im Alter. Forsa-Umfrage Nr. f20.0573. </a:t>
            </a:r>
            <a:r>
              <a:rPr lang="de-DE" sz="2500" dirty="0" err="1"/>
              <a:t>Summative</a:t>
            </a:r>
            <a:r>
              <a:rPr lang="de-DE" sz="2500" dirty="0"/>
              <a:t> Auswertung im Januar 2021. Berlin: Forsa. </a:t>
            </a:r>
          </a:p>
          <a:p>
            <a:pPr marL="0" indent="0">
              <a:buNone/>
            </a:pPr>
            <a:r>
              <a:rPr lang="de-DE" sz="2500" dirty="0" err="1"/>
              <a:t>Huxhold</a:t>
            </a:r>
            <a:r>
              <a:rPr lang="de-DE" sz="2500" dirty="0"/>
              <a:t>, O., Engstler, H., &amp; Hoffmann, E. (2019): Entwicklung der Einsamkeit bei Menschen im Alter von 45 bis 84 Jahren im Zeitraum von 2008 bis 2017. DZA Fact Sheet. Berlin: Deutsches Zentrum für Altersfragen. </a:t>
            </a:r>
          </a:p>
          <a:p>
            <a:pPr marL="0" indent="0">
              <a:buNone/>
            </a:pPr>
            <a:r>
              <a:rPr lang="de-DE" sz="2500" dirty="0" err="1"/>
              <a:t>Huxhold</a:t>
            </a:r>
            <a:r>
              <a:rPr lang="de-DE" sz="2500" dirty="0"/>
              <a:t>, O., &amp; Tesch-Römer, C. (2021):  Einsamkeit steigt in der Corona-Pandemie bei Menschen im mittleren und hohen Erwachsenenalter gleichermaßen deutlich. In: DZA aktuell Heft 4/2021. Berlin: DZA Deutsches Zentrum für Altersfragen. Online: https://www.dza.de/publikationen (Zugriff 30.09.2021).</a:t>
            </a:r>
          </a:p>
          <a:p>
            <a:pPr marL="0" indent="0">
              <a:buNone/>
            </a:pPr>
            <a:r>
              <a:rPr lang="de-DE" sz="2500" dirty="0"/>
              <a:t>Tagesspiegel (Hrsg.) (2018):  Die Einsamkeit breitet sich in Deutschland aus wie eine Epidemie. Tagesspiegel Online, 05.03.2018. Verfasser: K. </a:t>
            </a:r>
            <a:r>
              <a:rPr lang="de-DE" sz="2500" dirty="0" err="1"/>
              <a:t>Drinkuth</a:t>
            </a:r>
            <a:r>
              <a:rPr lang="de-DE" sz="2500" dirty="0"/>
              <a:t>. Verfügbar unter https://www.tagesspiegel.de/weltspiegel/soziale-isolation-die-einsamkeit-breitet-sich-in-deutschland-aus-wie-eine-epidemie/21035520.html (Zugriff 29.03.2023)</a:t>
            </a:r>
          </a:p>
          <a:p>
            <a:pPr marL="0" indent="0">
              <a:buNone/>
            </a:pPr>
            <a:r>
              <a:rPr lang="de-DE" sz="2500" dirty="0"/>
              <a:t>Tesch-Römer, C., &amp; </a:t>
            </a:r>
            <a:r>
              <a:rPr lang="de-DE" sz="2500" dirty="0" err="1"/>
              <a:t>Huxhold</a:t>
            </a:r>
            <a:r>
              <a:rPr lang="de-DE" sz="2500" dirty="0"/>
              <a:t>, O. (2019):  </a:t>
            </a:r>
            <a:r>
              <a:rPr lang="de-DE" sz="2500" dirty="0" err="1"/>
              <a:t>Social</a:t>
            </a:r>
            <a:r>
              <a:rPr lang="de-DE" sz="2500" dirty="0"/>
              <a:t> </a:t>
            </a:r>
            <a:r>
              <a:rPr lang="de-DE" sz="2500" dirty="0" err="1"/>
              <a:t>isolation</a:t>
            </a:r>
            <a:r>
              <a:rPr lang="de-DE" sz="2500" dirty="0"/>
              <a:t> </a:t>
            </a:r>
            <a:r>
              <a:rPr lang="de-DE" sz="2500" dirty="0" err="1"/>
              <a:t>and</a:t>
            </a:r>
            <a:r>
              <a:rPr lang="de-DE" sz="2500" dirty="0"/>
              <a:t> </a:t>
            </a:r>
            <a:r>
              <a:rPr lang="de-DE" sz="2500" dirty="0" err="1"/>
              <a:t>loneliness</a:t>
            </a:r>
            <a:r>
              <a:rPr lang="de-DE" sz="2500" dirty="0"/>
              <a:t> in </a:t>
            </a:r>
            <a:r>
              <a:rPr lang="de-DE" sz="2500" dirty="0" err="1"/>
              <a:t>old</a:t>
            </a:r>
            <a:r>
              <a:rPr lang="de-DE" sz="2500" dirty="0"/>
              <a:t> </a:t>
            </a:r>
            <a:r>
              <a:rPr lang="de-DE" sz="2500" dirty="0" err="1"/>
              <a:t>age</a:t>
            </a:r>
            <a:r>
              <a:rPr lang="de-DE" sz="2500" dirty="0"/>
              <a:t>. In: B. G. Knight (Hrsg.): The Oxford </a:t>
            </a:r>
            <a:r>
              <a:rPr lang="de-DE" sz="2500" dirty="0" err="1"/>
              <a:t>Encyclopedia</a:t>
            </a:r>
            <a:r>
              <a:rPr lang="de-DE" sz="2500" dirty="0"/>
              <a:t> </a:t>
            </a:r>
            <a:r>
              <a:rPr lang="de-DE" sz="2500" dirty="0" err="1"/>
              <a:t>of</a:t>
            </a:r>
            <a:r>
              <a:rPr lang="de-DE" sz="2500" dirty="0"/>
              <a:t> </a:t>
            </a:r>
            <a:r>
              <a:rPr lang="de-DE" sz="2500" dirty="0" err="1"/>
              <a:t>Psychology</a:t>
            </a:r>
            <a:r>
              <a:rPr lang="de-DE" sz="2500" dirty="0"/>
              <a:t> </a:t>
            </a:r>
            <a:r>
              <a:rPr lang="de-DE" sz="2500" dirty="0" err="1"/>
              <a:t>and</a:t>
            </a:r>
            <a:r>
              <a:rPr lang="de-DE" sz="2500" dirty="0"/>
              <a:t> </a:t>
            </a:r>
            <a:r>
              <a:rPr lang="de-DE" sz="2500" dirty="0" err="1"/>
              <a:t>Aging</a:t>
            </a:r>
            <a:r>
              <a:rPr lang="de-DE" sz="2500" dirty="0"/>
              <a:t>. </a:t>
            </a:r>
            <a:r>
              <a:rPr lang="de-DE" sz="2500" dirty="0" err="1"/>
              <a:t>No</a:t>
            </a:r>
            <a:r>
              <a:rPr lang="de-DE" sz="2500" dirty="0"/>
              <a:t>. 2. New York: Oxford University Press. S. 1146-1167. </a:t>
            </a:r>
          </a:p>
          <a:p>
            <a:pPr marL="0" indent="0">
              <a:buNone/>
            </a:pPr>
            <a:endParaRPr lang="de-DE" sz="2500" b="1" dirty="0"/>
          </a:p>
          <a:p>
            <a:pPr marL="0" indent="0">
              <a:buNone/>
            </a:pPr>
            <a:r>
              <a:rPr lang="de-DE" sz="2500" b="1" dirty="0"/>
              <a:t>Weitere Informationen: </a:t>
            </a:r>
          </a:p>
          <a:p>
            <a:pPr marL="0" indent="0">
              <a:buNone/>
            </a:pPr>
            <a:r>
              <a:rPr lang="de-DE" sz="2500" dirty="0"/>
              <a:t>Albrecht, P.-G. (2023): Unterstützungswünsche und </a:t>
            </a:r>
            <a:r>
              <a:rPr lang="de-DE" sz="2500" dirty="0" err="1"/>
              <a:t>Engagementinteressen</a:t>
            </a:r>
            <a:r>
              <a:rPr lang="de-DE" sz="2500" dirty="0"/>
              <a:t> von älteren Menschen. In: SW Zeitschrift für Sozialwirtschaft. Baden-Baden: Nomos Verlag. Nr. 6/2023. ISSN 1613-0707.</a:t>
            </a:r>
          </a:p>
          <a:p>
            <a:pPr marL="0" indent="0">
              <a:buNone/>
            </a:pPr>
            <a:r>
              <a:rPr lang="de-DE" sz="2500" dirty="0"/>
              <a:t>Albrecht, P.-G. (2023): Spezifische Aspekte der Einsamkeit im Alter. In: Pro Alter Fachmagazin. Köln: Kuratorium Deutsche Altershilfe (KDA). Nr. 2/2023. ISSN 1430-1911. S. 60-64. </a:t>
            </a:r>
          </a:p>
        </p:txBody>
      </p:sp>
    </p:spTree>
    <p:extLst>
      <p:ext uri="{BB962C8B-B14F-4D97-AF65-F5344CB8AC3E}">
        <p14:creationId xmlns:p14="http://schemas.microsoft.com/office/powerpoint/2010/main" val="1549010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700" b="1" dirty="0"/>
          </a:p>
          <a:p>
            <a:pPr marL="0" indent="0">
              <a:buNone/>
            </a:pPr>
            <a:r>
              <a:rPr lang="de-DE" sz="2700" b="1" dirty="0"/>
              <a:t>Problemstellung</a:t>
            </a:r>
          </a:p>
          <a:p>
            <a:pPr marL="0" indent="0">
              <a:buNone/>
            </a:pPr>
            <a:endParaRPr lang="de-DE" sz="2700" dirty="0"/>
          </a:p>
          <a:p>
            <a:pPr marL="0" indent="0">
              <a:buNone/>
            </a:pPr>
            <a:r>
              <a:rPr lang="de-DE" sz="2700" dirty="0"/>
              <a:t>„Einsamkeit breitet sich in Deutschland aus wie eine Epidemie“ - insbesondere unter älteren Menschen - titelte „Tagesspiegel Online“ 2018, noch vor der Pandemie. </a:t>
            </a:r>
          </a:p>
          <a:p>
            <a:pPr marL="0" indent="0">
              <a:buNone/>
            </a:pPr>
            <a:endParaRPr lang="de-DE" sz="2700" dirty="0"/>
          </a:p>
          <a:p>
            <a:pPr marL="0" indent="0">
              <a:buNone/>
            </a:pPr>
            <a:r>
              <a:rPr lang="de-DE" sz="2700" dirty="0"/>
              <a:t>Einsamkeitsempfindungen sind allerdings keine Spezifika des Alters. </a:t>
            </a:r>
          </a:p>
          <a:p>
            <a:pPr marL="0" indent="0">
              <a:buNone/>
            </a:pPr>
            <a:endParaRPr lang="de-DE" sz="2700" dirty="0"/>
          </a:p>
          <a:p>
            <a:pPr marL="0" indent="0">
              <a:buNone/>
            </a:pPr>
            <a:r>
              <a:rPr lang="de-DE" sz="2700" dirty="0"/>
              <a:t>Vor allem: Einsamkeit ist kein unausweichliches Schicksal!</a:t>
            </a:r>
          </a:p>
        </p:txBody>
      </p:sp>
    </p:spTree>
    <p:extLst>
      <p:ext uri="{BB962C8B-B14F-4D97-AF65-F5344CB8AC3E}">
        <p14:creationId xmlns:p14="http://schemas.microsoft.com/office/powerpoint/2010/main" val="4249793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/>
              <a:t>Herausforderung Einsamkeit im Alter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Einsamkeit im Alter kann eine starke emotionale Belastung sein; mit Folgen für die körperliche und seelische Gesundheit, und zu Schlafstörungen, Depressionen und Herz-Kreislauf-Erkrankungen führen.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Deshalb ist sozialer Isolation vorbeugen!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Wissenschaftlich gesehen wissen wir: Bei über 80-jährigen gibt es ein deutlich höheres Risiko, unter sozialer Isolation zu leiden, „wenn multiple Probleme, wie z.B. nachlassende Mobilität, Partnerlosigkeit oder auch eine Migrationsgeschichte dazukommen“ (BMFSFJ 2020). </a:t>
            </a:r>
          </a:p>
        </p:txBody>
      </p:sp>
    </p:spTree>
    <p:extLst>
      <p:ext uri="{BB962C8B-B14F-4D97-AF65-F5344CB8AC3E}">
        <p14:creationId xmlns:p14="http://schemas.microsoft.com/office/powerpoint/2010/main" val="2978034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/>
              <a:t>Sachsen-Anhalt-Regionalstudie der Malteser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Die Malteser führen eine bundesweite Initiative für Strukturen zur Bekämpfung von Einsamkeit sowie zur Entwicklung neuer Kontaktmöglichkeiten für ältere Menschen durch (BMFSFJ 2020b).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In einer lokalen wissenschaftliche Begleitforschung wurden 106 Seniorinnen und Senioren zwischen 62 und 91 Jahren befragt, die noch selbstständig leben (und über Pflegedienste kontaktiert wurden). </a:t>
            </a:r>
          </a:p>
        </p:txBody>
      </p:sp>
    </p:spTree>
    <p:extLst>
      <p:ext uri="{BB962C8B-B14F-4D97-AF65-F5344CB8AC3E}">
        <p14:creationId xmlns:p14="http://schemas.microsoft.com/office/powerpoint/2010/main" val="676152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/>
              <a:t>Erhebungs- und Einordnungs-Methodik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/>
              <a:t>Es erfolgte: Eine schriftliche Befragung mit Fragen nach </a:t>
            </a:r>
          </a:p>
          <a:p>
            <a:pPr marL="0" indent="0">
              <a:buNone/>
            </a:pPr>
            <a:r>
              <a:rPr lang="de-DE" sz="2400" dirty="0"/>
              <a:t>-Aktivitäten, </a:t>
            </a:r>
          </a:p>
          <a:p>
            <a:pPr marL="0" indent="0">
              <a:buNone/>
            </a:pPr>
            <a:r>
              <a:rPr lang="de-DE" sz="2400" dirty="0"/>
              <a:t>-sozialer Einbettung und Vertrauenspersonen, </a:t>
            </a:r>
          </a:p>
          <a:p>
            <a:pPr marL="0" indent="0">
              <a:buNone/>
            </a:pPr>
            <a:r>
              <a:rPr lang="de-DE" sz="2400" dirty="0"/>
              <a:t>-Unterstützungsbedarfen und </a:t>
            </a:r>
            <a:r>
              <a:rPr lang="de-DE" sz="2400" dirty="0" err="1"/>
              <a:t>Engagementinteressen</a:t>
            </a:r>
            <a:r>
              <a:rPr lang="de-DE" sz="2400" dirty="0"/>
              <a:t>,  </a:t>
            </a:r>
          </a:p>
          <a:p>
            <a:pPr marL="0" indent="0">
              <a:buNone/>
            </a:pPr>
            <a:r>
              <a:rPr lang="de-DE" sz="2400" dirty="0"/>
              <a:t>-Einschätzung des persönlichen Glücksgefühls, der Zufriedenheit, Gesundheit und Beeinträchtigungen sowie Einsamkeit.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/>
              <a:t>Eingeordnet wurden die lokalen Befragungsergebnisse in</a:t>
            </a:r>
          </a:p>
          <a:p>
            <a:pPr marL="0" indent="0">
              <a:buNone/>
            </a:pPr>
            <a:r>
              <a:rPr lang="de-DE" sz="2400" dirty="0"/>
              <a:t>-eine repräsentative FORSA-Umfrage im Auftrag der Malteser 2021, </a:t>
            </a:r>
          </a:p>
          <a:p>
            <a:pPr marL="0" indent="0">
              <a:buNone/>
            </a:pPr>
            <a:r>
              <a:rPr lang="de-DE" sz="2400" dirty="0"/>
              <a:t>-Erkenntnisse des Deutschen Alterssurveys 2020, 2017 und 2014. </a:t>
            </a:r>
          </a:p>
          <a:p>
            <a:pPr marL="0" indent="0">
              <a:buNone/>
            </a:pPr>
            <a:r>
              <a:rPr lang="de-DE" sz="2400" dirty="0"/>
              <a:t>(vom Deutschen Zentrum für Altersfragen Berlin).</a:t>
            </a:r>
          </a:p>
        </p:txBody>
      </p:sp>
    </p:spTree>
    <p:extLst>
      <p:ext uri="{BB962C8B-B14F-4D97-AF65-F5344CB8AC3E}">
        <p14:creationId xmlns:p14="http://schemas.microsoft.com/office/powerpoint/2010/main" val="281587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8640"/>
            <a:ext cx="8686800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400" b="1" dirty="0"/>
              <a:t>Es zeigte sich:</a:t>
            </a:r>
            <a:endParaRPr lang="de-DE" sz="2400" dirty="0"/>
          </a:p>
          <a:p>
            <a:pPr marL="0" indent="0">
              <a:buNone/>
            </a:pPr>
            <a:r>
              <a:rPr lang="de-DE" sz="2400" dirty="0"/>
              <a:t>Von den insgesamt 106 Befragten der Malteser-Regionalstudie schätzen sich auf insgesamt 21 als „oft“ einsam und zwei als „immer“ einsam ein.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400" b="1" dirty="0"/>
              <a:t>Deshalb wurde eine Sonderauswertung „Einsame“ durchgeführt!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b="1" dirty="0"/>
              <a:t>Dabei war festzustellen:</a:t>
            </a:r>
          </a:p>
          <a:p>
            <a:pPr marL="0" indent="0">
              <a:buNone/>
            </a:pPr>
            <a:r>
              <a:rPr lang="de-DE" sz="2400" dirty="0"/>
              <a:t>Nur zwei der einsamen Personen leben noch mit einem Partner zusammen;  es gibt bei keiner der Einsamen Kinder im Haushalt.</a:t>
            </a:r>
          </a:p>
          <a:p>
            <a:pPr marL="0" indent="0">
              <a:buNone/>
            </a:pPr>
            <a:r>
              <a:rPr lang="de-DE" sz="2400" dirty="0"/>
              <a:t>Die Einsamen sind:  leicht weniger glücklich, leicht weniger zufrieden und leicht weniger gesund sowie leicht stärker beeinträchtigt als der Durchschnitt der Befragten.</a:t>
            </a:r>
          </a:p>
        </p:txBody>
      </p:sp>
    </p:spTree>
    <p:extLst>
      <p:ext uri="{BB962C8B-B14F-4D97-AF65-F5344CB8AC3E}">
        <p14:creationId xmlns:p14="http://schemas.microsoft.com/office/powerpoint/2010/main" val="4214074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45232" y="227781"/>
            <a:ext cx="8363272" cy="5721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500" b="1" dirty="0"/>
              <a:t>ERGEBNISSE : Kontakte,  Vertrauenspersonen,  Angebotswünsche und Engagement </a:t>
            </a:r>
            <a:endParaRPr lang="de-DE" sz="2500" dirty="0"/>
          </a:p>
          <a:p>
            <a:pPr marL="0" indent="0">
              <a:buNone/>
            </a:pPr>
            <a:r>
              <a:rPr lang="de-DE" sz="2500" dirty="0"/>
              <a:t>Von den 23 Einsamen…</a:t>
            </a:r>
          </a:p>
          <a:p>
            <a:pPr marL="0" indent="0">
              <a:buNone/>
            </a:pPr>
            <a:r>
              <a:rPr lang="de-DE" sz="2500" dirty="0"/>
              <a:t>-treffen 5 „weniger als einmal im Monat“ bzw. „nie“ Bekannte.</a:t>
            </a:r>
          </a:p>
          <a:p>
            <a:pPr marL="0" indent="0">
              <a:buNone/>
            </a:pPr>
            <a:r>
              <a:rPr lang="de-DE" sz="2500" dirty="0"/>
              <a:t>-werden 6 „weniger als einmal im Monat“ von Bekannten besucht. </a:t>
            </a:r>
          </a:p>
          <a:p>
            <a:pPr marL="0" indent="0">
              <a:buNone/>
            </a:pPr>
            <a:r>
              <a:rPr lang="de-DE" sz="2500" dirty="0"/>
              <a:t>-haben 2 keine „Vertrauensperson“;  21 aber jemanden,  mit </a:t>
            </a:r>
            <a:r>
              <a:rPr lang="de-DE" sz="2500" dirty="0" err="1"/>
              <a:t>der:dem</a:t>
            </a:r>
            <a:r>
              <a:rPr lang="de-DE" sz="2500" dirty="0"/>
              <a:t> sie „über vertrauliche und persönliche Angelegenheiten“ reden.  (Doch nur 5 Einsame sprechen „weniger als einmal im Monat“ mit </a:t>
            </a:r>
            <a:r>
              <a:rPr lang="de-DE" sz="2500" dirty="0" err="1"/>
              <a:t>dieser:m</a:t>
            </a:r>
            <a:r>
              <a:rPr lang="de-DE" sz="2500" dirty="0"/>
              <a:t>.)</a:t>
            </a:r>
          </a:p>
          <a:p>
            <a:pPr marL="0" indent="0">
              <a:buNone/>
            </a:pPr>
            <a:r>
              <a:rPr lang="de-DE" sz="2500" dirty="0"/>
              <a:t>-nutzen 4 mindestens ein vor Ort vorhandenes soziales Angebot; </a:t>
            </a:r>
          </a:p>
          <a:p>
            <a:pPr marL="0" indent="0">
              <a:buNone/>
            </a:pPr>
            <a:r>
              <a:rPr lang="de-DE" sz="2500" dirty="0"/>
              <a:t> 11 Personen sogar mehrere dieser Angebote!</a:t>
            </a:r>
          </a:p>
          <a:p>
            <a:pPr marL="0" indent="0">
              <a:buNone/>
            </a:pPr>
            <a:r>
              <a:rPr lang="de-DE" sz="2500" dirty="0"/>
              <a:t>-wünschen 6 keine weiteren sozialen Angebote.</a:t>
            </a:r>
          </a:p>
          <a:p>
            <a:pPr marL="0" indent="0">
              <a:buNone/>
            </a:pPr>
            <a:r>
              <a:rPr lang="de-DE" sz="2500" dirty="0"/>
              <a:t>-haben 5 jedoch sogar noch Interesse an einem Engagement!</a:t>
            </a:r>
          </a:p>
        </p:txBody>
      </p:sp>
    </p:spTree>
    <p:extLst>
      <p:ext uri="{BB962C8B-B14F-4D97-AF65-F5344CB8AC3E}">
        <p14:creationId xmlns:p14="http://schemas.microsoft.com/office/powerpoint/2010/main" val="455668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88640"/>
            <a:ext cx="9036496" cy="66693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2200" b="1" dirty="0"/>
          </a:p>
          <a:p>
            <a:pPr marL="0" indent="0">
              <a:buNone/>
            </a:pPr>
            <a:r>
              <a:rPr lang="de-DE" sz="2500" dirty="0"/>
              <a:t>Bei „eingeschränkten persönlichen Kontaktmöglichkeiten werden jegliche Maßnahmen gegen Vereinsamung immer bedeutsamer“, fordern Experten (BMFSFJ 2020b).  </a:t>
            </a:r>
          </a:p>
          <a:p>
            <a:pPr marL="0" indent="0">
              <a:buNone/>
            </a:pPr>
            <a:endParaRPr lang="de-DE" sz="2500" dirty="0"/>
          </a:p>
          <a:p>
            <a:pPr marL="0" indent="0">
              <a:buNone/>
            </a:pPr>
            <a:r>
              <a:rPr lang="de-DE" sz="2500" dirty="0"/>
              <a:t>Unsere Studie lässt jedoch bezweifeln, dass „</a:t>
            </a:r>
            <a:r>
              <a:rPr lang="de-DE" sz="2500" b="1" dirty="0"/>
              <a:t>jegliche</a:t>
            </a:r>
            <a:r>
              <a:rPr lang="de-DE" sz="2500" dirty="0"/>
              <a:t> Maßnahmen“ helfen, denn: Ein kleineres soziales Netz, weniger Kontakte und eine objektive soziale Isolation (Tesch-Römer/</a:t>
            </a:r>
            <a:r>
              <a:rPr lang="de-DE" sz="2500" dirty="0" err="1"/>
              <a:t>Huxhold</a:t>
            </a:r>
            <a:r>
              <a:rPr lang="de-DE" sz="2500" dirty="0"/>
              <a:t> 2019 sowie BMFSFJ 2020b) sind nicht allein bedeutsam, sondern auch die „subjektive Erfahrung“ von Einsamkeit (ebenda), wenn</a:t>
            </a:r>
          </a:p>
          <a:p>
            <a:pPr marL="0" indent="0">
              <a:buNone/>
            </a:pPr>
            <a:r>
              <a:rPr lang="de-DE" sz="2500" dirty="0"/>
              <a:t>-z.B. Partnerverluste und Krankheiten hinzunehmen sind, </a:t>
            </a:r>
          </a:p>
          <a:p>
            <a:pPr marL="0" indent="0">
              <a:buNone/>
            </a:pPr>
            <a:r>
              <a:rPr lang="de-DE" sz="2500" dirty="0"/>
              <a:t>-sich das „soziale Wahrnehmungs- u. Deutungsmuster“ der Einsamkeit verstärkt, </a:t>
            </a:r>
          </a:p>
          <a:p>
            <a:pPr marL="0" indent="0">
              <a:buNone/>
            </a:pPr>
            <a:r>
              <a:rPr lang="de-DE" sz="2500" dirty="0"/>
              <a:t>-und vor allem: wenn dieses Deutungsmuster individuell vorherrschend wird (BMFSFJ 2020a). </a:t>
            </a:r>
          </a:p>
        </p:txBody>
      </p:sp>
    </p:spTree>
    <p:extLst>
      <p:ext uri="{BB962C8B-B14F-4D97-AF65-F5344CB8AC3E}">
        <p14:creationId xmlns:p14="http://schemas.microsoft.com/office/powerpoint/2010/main" val="719212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908720"/>
            <a:ext cx="7668344" cy="6669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200" b="1" dirty="0"/>
          </a:p>
          <a:p>
            <a:pPr marL="0" indent="0">
              <a:buNone/>
            </a:pPr>
            <a:r>
              <a:rPr lang="de-DE" sz="2500" b="1" dirty="0"/>
              <a:t>Wir konnten jedenfalls problematisierend und lösungsorientiert feststellen: </a:t>
            </a:r>
          </a:p>
          <a:p>
            <a:pPr marL="0" indent="0">
              <a:buNone/>
            </a:pPr>
            <a:endParaRPr lang="de-DE" sz="2500" dirty="0"/>
          </a:p>
          <a:p>
            <a:pPr marL="0" indent="0">
              <a:buNone/>
            </a:pPr>
            <a:r>
              <a:rPr lang="de-DE" sz="2500" dirty="0"/>
              <a:t>-Einige derjenigen, die sich auch in der vorliegenden Untersuchung als einsam ansehen, sind gesundheitlich gefährdet, wie aus den Wissenschaften bekannt ist. </a:t>
            </a:r>
          </a:p>
          <a:p>
            <a:pPr marL="0" indent="0">
              <a:buNone/>
            </a:pPr>
            <a:endParaRPr lang="de-DE" sz="2500" dirty="0"/>
          </a:p>
          <a:p>
            <a:pPr marL="0" indent="0">
              <a:buNone/>
            </a:pPr>
            <a:r>
              <a:rPr lang="de-DE" sz="2500" dirty="0"/>
              <a:t>-Dem wirken Aktivitäten und soziale Einbettung mit Vertrauenspersonen, Unterstützungs- und </a:t>
            </a:r>
            <a:r>
              <a:rPr lang="de-DE" sz="2500" dirty="0" err="1"/>
              <a:t>Engagementangebote</a:t>
            </a:r>
            <a:r>
              <a:rPr lang="de-DE" sz="2500" dirty="0"/>
              <a:t> entgegen!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7191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yad">
  <a:themeElements>
    <a:clrScheme name="Nyad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ya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Nyad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1307</Words>
  <Application>Microsoft Macintosh PowerPoint</Application>
  <PresentationFormat>Bildschirmpräsentation (4:3)</PresentationFormat>
  <Paragraphs>102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Calibri</vt:lpstr>
      <vt:lpstr>Gill Sans MT</vt:lpstr>
      <vt:lpstr>Verdana</vt:lpstr>
      <vt:lpstr>Wingdings 2</vt:lpstr>
      <vt:lpstr>Nyad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pgalbrec</dc:creator>
  <cp:lastModifiedBy>Melanie Siemroth</cp:lastModifiedBy>
  <cp:revision>12</cp:revision>
  <dcterms:created xsi:type="dcterms:W3CDTF">2023-06-19T14:27:32Z</dcterms:created>
  <dcterms:modified xsi:type="dcterms:W3CDTF">2023-12-04T09:44:08Z</dcterms:modified>
</cp:coreProperties>
</file>